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</p:sldMasterIdLst>
  <p:notesMasterIdLst>
    <p:notesMasterId r:id="rId18"/>
  </p:notesMasterIdLst>
  <p:handoutMasterIdLst>
    <p:handoutMasterId r:id="rId19"/>
  </p:handoutMasterIdLst>
  <p:sldIdLst>
    <p:sldId id="331" r:id="rId2"/>
    <p:sldId id="332" r:id="rId3"/>
    <p:sldId id="352" r:id="rId4"/>
    <p:sldId id="333" r:id="rId5"/>
    <p:sldId id="334" r:id="rId6"/>
    <p:sldId id="335" r:id="rId7"/>
    <p:sldId id="336" r:id="rId8"/>
    <p:sldId id="337" r:id="rId9"/>
    <p:sldId id="338" r:id="rId10"/>
    <p:sldId id="355" r:id="rId11"/>
    <p:sldId id="343" r:id="rId12"/>
    <p:sldId id="356" r:id="rId13"/>
    <p:sldId id="357" r:id="rId14"/>
    <p:sldId id="344" r:id="rId15"/>
    <p:sldId id="346" r:id="rId16"/>
    <p:sldId id="348" r:id="rId17"/>
  </p:sldIdLst>
  <p:sldSz cx="9906000" cy="6858000" type="A4"/>
  <p:notesSz cx="6858000" cy="9947275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HGP創英角ｺﾞｼｯｸUB" pitchFamily="50" charset="-128"/>
        <a:ea typeface="HGP創英角ｺﾞｼｯｸUB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HGP創英角ｺﾞｼｯｸUB" pitchFamily="50" charset="-128"/>
        <a:ea typeface="HGP創英角ｺﾞｼｯｸUB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HGP創英角ｺﾞｼｯｸUB" pitchFamily="50" charset="-128"/>
        <a:ea typeface="HGP創英角ｺﾞｼｯｸUB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HGP創英角ｺﾞｼｯｸUB" pitchFamily="50" charset="-128"/>
        <a:ea typeface="HGP創英角ｺﾞｼｯｸUB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HGP創英角ｺﾞｼｯｸUB" pitchFamily="50" charset="-128"/>
        <a:ea typeface="HGP創英角ｺﾞｼｯｸUB" pitchFamily="50" charset="-128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HGP創英角ｺﾞｼｯｸUB" pitchFamily="50" charset="-128"/>
        <a:ea typeface="HGP創英角ｺﾞｼｯｸUB" pitchFamily="50" charset="-128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HGP創英角ｺﾞｼｯｸUB" pitchFamily="50" charset="-128"/>
        <a:ea typeface="HGP創英角ｺﾞｼｯｸUB" pitchFamily="50" charset="-128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HGP創英角ｺﾞｼｯｸUB" pitchFamily="50" charset="-128"/>
        <a:ea typeface="HGP創英角ｺﾞｼｯｸUB" pitchFamily="50" charset="-128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HGP創英角ｺﾞｼｯｸUB" pitchFamily="50" charset="-128"/>
        <a:ea typeface="HGP創英角ｺﾞｼｯｸUB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59">
          <p15:clr>
            <a:srgbClr val="A4A3A4"/>
          </p15:clr>
        </p15:guide>
        <p15:guide id="3" pos="2146">
          <p15:clr>
            <a:srgbClr val="A4A3A4"/>
          </p15:clr>
        </p15:guide>
        <p15:guide id="4" orient="horz" pos="3132">
          <p15:clr>
            <a:srgbClr val="A4A3A4"/>
          </p15:clr>
        </p15:guide>
        <p15:guide id="5" pos="217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66CCFF"/>
    <a:srgbClr val="FAB204"/>
    <a:srgbClr val="F8503E"/>
    <a:srgbClr val="FAAF02"/>
    <a:srgbClr val="FFCF37"/>
    <a:srgbClr val="FF3300"/>
    <a:srgbClr val="32F237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4087" autoAdjust="0"/>
  </p:normalViewPr>
  <p:slideViewPr>
    <p:cSldViewPr snapToGrid="0">
      <p:cViewPr varScale="1">
        <p:scale>
          <a:sx n="128" d="100"/>
          <a:sy n="128" d="100"/>
        </p:scale>
        <p:origin x="992" y="176"/>
      </p:cViewPr>
      <p:guideLst>
        <p:guide orient="horz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-8424"/>
    </p:cViewPr>
  </p:sorterViewPr>
  <p:notesViewPr>
    <p:cSldViewPr snapToGrid="0">
      <p:cViewPr varScale="1">
        <p:scale>
          <a:sx n="80" d="100"/>
          <a:sy n="80" d="100"/>
        </p:scale>
        <p:origin x="4014" y="90"/>
      </p:cViewPr>
      <p:guideLst>
        <p:guide orient="horz" pos="3131"/>
        <p:guide pos="2159"/>
        <p:guide pos="2146"/>
        <p:guide orient="horz" pos="3132"/>
        <p:guide pos="217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B4F7EE-B2E8-419B-B9E3-C8484EEC1299}" type="doc">
      <dgm:prSet loTypeId="urn:microsoft.com/office/officeart/2005/8/layout/vList2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EE3C9B01-33CB-4369-AE4C-2E5A40FB5B56}">
      <dgm:prSet phldrT="[テキスト]" custT="1"/>
      <dgm:spPr/>
      <dgm:t>
        <a:bodyPr/>
        <a:lstStyle/>
        <a:p>
          <a:pPr algn="ctr"/>
          <a:r>
            <a:rPr lang="zh-CN" altLang="en-US" sz="1800" b="1" dirty="0">
              <a:latin typeface="SimSun" panose="02010600030101010101" pitchFamily="2" charset="-122"/>
              <a:ea typeface="SimSun" panose="02010600030101010101" pitchFamily="2" charset="-122"/>
            </a:rPr>
            <a:t>学习内容</a:t>
          </a:r>
          <a:endParaRPr lang="ja-JP" altLang="en-US" sz="1800" b="1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D8055B34-A64B-4A13-8DE4-D390B31EAF59}" type="parTrans" cxnId="{9B160B30-D4BE-4F19-9CFB-3DBA256D3D6E}">
      <dgm:prSet/>
      <dgm:spPr/>
      <dgm:t>
        <a:bodyPr/>
        <a:lstStyle/>
        <a:p>
          <a:endParaRPr kumimoji="1" lang="ja-JP" altLang="en-US"/>
        </a:p>
      </dgm:t>
    </dgm:pt>
    <dgm:pt modelId="{ADDB4729-14F6-4079-86E8-AACA75EAA619}" type="sibTrans" cxnId="{9B160B30-D4BE-4F19-9CFB-3DBA256D3D6E}">
      <dgm:prSet/>
      <dgm:spPr/>
      <dgm:t>
        <a:bodyPr/>
        <a:lstStyle/>
        <a:p>
          <a:endParaRPr kumimoji="1" lang="ja-JP" altLang="en-US"/>
        </a:p>
      </dgm:t>
    </dgm:pt>
    <dgm:pt modelId="{354709FC-6424-4CD7-8463-22326E53CAA2}">
      <dgm:prSet phldrT="[テキスト]" custT="1"/>
      <dgm:spPr/>
      <dgm:t>
        <a:bodyPr/>
        <a:lstStyle/>
        <a:p>
          <a:endParaRPr kumimoji="1" lang="ja-JP" altLang="en-US" sz="1800" b="1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27C314C8-3565-4A06-AF6B-26419CCC924A}" type="sibTrans" cxnId="{FDC97098-612D-4CA7-85B0-02BF3201506E}">
      <dgm:prSet/>
      <dgm:spPr/>
      <dgm:t>
        <a:bodyPr/>
        <a:lstStyle/>
        <a:p>
          <a:endParaRPr kumimoji="1" lang="ja-JP" altLang="en-US"/>
        </a:p>
      </dgm:t>
    </dgm:pt>
    <dgm:pt modelId="{00E53D28-D013-4211-9431-50FB0DF6D044}" type="parTrans" cxnId="{FDC97098-612D-4CA7-85B0-02BF3201506E}">
      <dgm:prSet/>
      <dgm:spPr/>
      <dgm:t>
        <a:bodyPr/>
        <a:lstStyle/>
        <a:p>
          <a:endParaRPr kumimoji="1" lang="ja-JP" altLang="en-US"/>
        </a:p>
      </dgm:t>
    </dgm:pt>
    <dgm:pt modelId="{9F3A6912-5EDB-4321-A3DE-15728F98D3EE}">
      <dgm:prSet phldrT="[テキスト]" custT="1"/>
      <dgm:spPr/>
      <dgm:t>
        <a:bodyPr/>
        <a:lstStyle/>
        <a:p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2.Pyqt5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进行</a:t>
          </a:r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UI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界面设计</a:t>
          </a:r>
          <a:endParaRPr kumimoji="1"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  <a:cs typeface="+mn-cs"/>
          </a:endParaRPr>
        </a:p>
      </dgm:t>
    </dgm:pt>
    <dgm:pt modelId="{459A47EA-C374-4CD7-A6E8-199B87B3A7B3}" type="sibTrans" cxnId="{C574AE0A-658A-47FA-8D3D-05FAB97A08B9}">
      <dgm:prSet/>
      <dgm:spPr/>
      <dgm:t>
        <a:bodyPr/>
        <a:lstStyle/>
        <a:p>
          <a:endParaRPr kumimoji="1" lang="ja-JP" altLang="en-US"/>
        </a:p>
      </dgm:t>
    </dgm:pt>
    <dgm:pt modelId="{E81745EB-F2ED-4A24-8FD5-E4DC3628A3F3}" type="parTrans" cxnId="{C574AE0A-658A-47FA-8D3D-05FAB97A08B9}">
      <dgm:prSet/>
      <dgm:spPr/>
      <dgm:t>
        <a:bodyPr/>
        <a:lstStyle/>
        <a:p>
          <a:endParaRPr kumimoji="1" lang="ja-JP" altLang="en-US"/>
        </a:p>
      </dgm:t>
    </dgm:pt>
    <dgm:pt modelId="{15D8465E-8CB5-4CAD-9D93-B605D1915779}">
      <dgm:prSet phldrT="[テキスト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3.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运用百度</a:t>
          </a:r>
          <a:r>
            <a:rPr kumimoji="1" lang="en-US" altLang="zh-CN" sz="1800" b="1" kern="1200" dirty="0" err="1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api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进行人脸识别的开发</a:t>
          </a:r>
          <a:endParaRPr kumimoji="1"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  <a:cs typeface="+mn-cs"/>
          </a:endParaRPr>
        </a:p>
      </dgm:t>
    </dgm:pt>
    <dgm:pt modelId="{C3B7AE94-27E1-4046-A87D-C0B785AB8A3D}" type="parTrans" cxnId="{96DB414C-D37C-43F0-8FEE-58CED699953E}">
      <dgm:prSet/>
      <dgm:spPr/>
      <dgm:t>
        <a:bodyPr/>
        <a:lstStyle/>
        <a:p>
          <a:endParaRPr kumimoji="1" lang="ja-JP" altLang="en-US"/>
        </a:p>
      </dgm:t>
    </dgm:pt>
    <dgm:pt modelId="{330E5D31-5683-4767-99F8-5EA99EE85916}" type="sibTrans" cxnId="{96DB414C-D37C-43F0-8FEE-58CED699953E}">
      <dgm:prSet/>
      <dgm:spPr/>
      <dgm:t>
        <a:bodyPr/>
        <a:lstStyle/>
        <a:p>
          <a:endParaRPr kumimoji="1" lang="ja-JP" altLang="en-US"/>
        </a:p>
      </dgm:t>
    </dgm:pt>
    <dgm:pt modelId="{CBD53656-EFCB-4546-B43F-48915C283CDE}">
      <dgm:prSet phldrT="[テキスト]" custT="1"/>
      <dgm:spPr/>
      <dgm:t>
        <a:bodyPr/>
        <a:lstStyle/>
        <a:p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</a:rPr>
            <a:t>4.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</a:rPr>
            <a:t>代码、日报、测试书、设计书等各种文档的规范书写</a:t>
          </a:r>
          <a:endParaRPr kumimoji="1"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  <a:cs typeface="+mn-cs"/>
          </a:endParaRPr>
        </a:p>
      </dgm:t>
    </dgm:pt>
    <dgm:pt modelId="{AB0A3CC7-247B-4847-9739-88A5E8337A1F}" type="parTrans" cxnId="{818C679F-01D9-4184-9200-14CE88898587}">
      <dgm:prSet/>
      <dgm:spPr/>
      <dgm:t>
        <a:bodyPr/>
        <a:lstStyle/>
        <a:p>
          <a:endParaRPr kumimoji="1" lang="ja-JP" altLang="en-US"/>
        </a:p>
      </dgm:t>
    </dgm:pt>
    <dgm:pt modelId="{CFB0749F-D6A8-4A25-8C7D-E3B34C4CE2DE}" type="sibTrans" cxnId="{818C679F-01D9-4184-9200-14CE88898587}">
      <dgm:prSet/>
      <dgm:spPr/>
      <dgm:t>
        <a:bodyPr/>
        <a:lstStyle/>
        <a:p>
          <a:endParaRPr kumimoji="1" lang="ja-JP" altLang="en-US"/>
        </a:p>
      </dgm:t>
    </dgm:pt>
    <dgm:pt modelId="{63494F2C-E20F-48CB-A67F-A8495DB53C4E}">
      <dgm:prSet phldrT="[テキスト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5.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发现并解决问题的能力及团队项目的合理分工</a:t>
          </a:r>
          <a:endParaRPr kumimoji="1"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  <a:cs typeface="+mn-cs"/>
          </a:endParaRPr>
        </a:p>
      </dgm:t>
    </dgm:pt>
    <dgm:pt modelId="{8BD11F0E-B3E2-4F23-9F38-86D7E3548C5B}" type="parTrans" cxnId="{C3B60C80-7038-4D80-95C1-50F98FEA6430}">
      <dgm:prSet/>
      <dgm:spPr/>
      <dgm:t>
        <a:bodyPr/>
        <a:lstStyle/>
        <a:p>
          <a:endParaRPr kumimoji="1" lang="ja-JP" altLang="en-US"/>
        </a:p>
      </dgm:t>
    </dgm:pt>
    <dgm:pt modelId="{7BDAD96F-2187-43C3-963C-E5E371ADF15F}" type="sibTrans" cxnId="{C3B60C80-7038-4D80-95C1-50F98FEA6430}">
      <dgm:prSet/>
      <dgm:spPr/>
      <dgm:t>
        <a:bodyPr/>
        <a:lstStyle/>
        <a:p>
          <a:endParaRPr kumimoji="1" lang="ja-JP" altLang="en-US"/>
        </a:p>
      </dgm:t>
    </dgm:pt>
    <dgm:pt modelId="{3D137886-9CA2-4F73-AA21-56CFB698DA60}">
      <dgm:prSet phldrT="[テキスト]" custT="1"/>
      <dgm:spPr/>
      <dgm:t>
        <a:bodyPr/>
        <a:lstStyle/>
        <a:p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</a:rPr>
            <a:t>1.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</a:rPr>
            <a:t>软件开发的基本流程</a:t>
          </a:r>
          <a:endParaRPr kumimoji="1"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  <a:cs typeface="+mn-cs"/>
          </a:endParaRPr>
        </a:p>
      </dgm:t>
    </dgm:pt>
    <dgm:pt modelId="{5CF33D35-AC04-4869-90ED-F8A74200DC30}" type="sibTrans" cxnId="{7B579364-8711-4093-AEC7-EC90B30D701E}">
      <dgm:prSet/>
      <dgm:spPr/>
      <dgm:t>
        <a:bodyPr/>
        <a:lstStyle/>
        <a:p>
          <a:endParaRPr kumimoji="1" lang="ja-JP" altLang="en-US"/>
        </a:p>
      </dgm:t>
    </dgm:pt>
    <dgm:pt modelId="{0F50CBDC-F099-486F-90A0-719C500BB8D0}" type="parTrans" cxnId="{7B579364-8711-4093-AEC7-EC90B30D701E}">
      <dgm:prSet/>
      <dgm:spPr/>
      <dgm:t>
        <a:bodyPr/>
        <a:lstStyle/>
        <a:p>
          <a:endParaRPr kumimoji="1" lang="ja-JP" altLang="en-US"/>
        </a:p>
      </dgm:t>
    </dgm:pt>
    <dgm:pt modelId="{857AE3F5-F659-4A9E-A8E1-3C12222F36E4}" type="pres">
      <dgm:prSet presAssocID="{59B4F7EE-B2E8-419B-B9E3-C8484EEC1299}" presName="linear" presStyleCnt="0">
        <dgm:presLayoutVars>
          <dgm:animLvl val="lvl"/>
          <dgm:resizeHandles val="exact"/>
        </dgm:presLayoutVars>
      </dgm:prSet>
      <dgm:spPr/>
    </dgm:pt>
    <dgm:pt modelId="{D7EB739F-214A-4611-8E99-2CEB2472C073}" type="pres">
      <dgm:prSet presAssocID="{EE3C9B01-33CB-4369-AE4C-2E5A40FB5B56}" presName="parentText" presStyleLbl="node1" presStyleIdx="0" presStyleCnt="6" custLinFactNeighborX="-2707" custLinFactNeighborY="-35814">
        <dgm:presLayoutVars>
          <dgm:chMax val="0"/>
          <dgm:bulletEnabled val="1"/>
        </dgm:presLayoutVars>
      </dgm:prSet>
      <dgm:spPr/>
    </dgm:pt>
    <dgm:pt modelId="{6BBF43EB-B85E-4EC6-9065-CD9943849FA2}" type="pres">
      <dgm:prSet presAssocID="{EE3C9B01-33CB-4369-AE4C-2E5A40FB5B56}" presName="childText" presStyleLbl="revTx" presStyleIdx="0" presStyleCnt="1">
        <dgm:presLayoutVars>
          <dgm:bulletEnabled val="1"/>
        </dgm:presLayoutVars>
      </dgm:prSet>
      <dgm:spPr/>
    </dgm:pt>
    <dgm:pt modelId="{CC86D176-6E55-43FD-A46B-5B2447E667C4}" type="pres">
      <dgm:prSet presAssocID="{3D137886-9CA2-4F73-AA21-56CFB698DA60}" presName="parentText" presStyleLbl="node1" presStyleIdx="1" presStyleCnt="6" custLinFactY="-30770" custLinFactNeighborX="288" custLinFactNeighborY="-100000">
        <dgm:presLayoutVars>
          <dgm:chMax val="0"/>
          <dgm:bulletEnabled val="1"/>
        </dgm:presLayoutVars>
      </dgm:prSet>
      <dgm:spPr/>
    </dgm:pt>
    <dgm:pt modelId="{BF368CD6-9AE0-4533-8926-B1E23905323A}" type="pres">
      <dgm:prSet presAssocID="{5CF33D35-AC04-4869-90ED-F8A74200DC30}" presName="spacer" presStyleCnt="0"/>
      <dgm:spPr/>
    </dgm:pt>
    <dgm:pt modelId="{B1E0ABB5-AD2A-45DA-BA8B-8263F0AE9C46}" type="pres">
      <dgm:prSet presAssocID="{9F3A6912-5EDB-4321-A3DE-15728F98D3EE}" presName="parentText" presStyleLbl="node1" presStyleIdx="2" presStyleCnt="6" custLinFactY="-42723" custLinFactNeighborX="-864" custLinFactNeighborY="-100000">
        <dgm:presLayoutVars>
          <dgm:chMax val="0"/>
          <dgm:bulletEnabled val="1"/>
        </dgm:presLayoutVars>
      </dgm:prSet>
      <dgm:spPr/>
    </dgm:pt>
    <dgm:pt modelId="{E051E41E-C495-4918-A564-E2A33793A286}" type="pres">
      <dgm:prSet presAssocID="{459A47EA-C374-4CD7-A6E8-199B87B3A7B3}" presName="spacer" presStyleCnt="0"/>
      <dgm:spPr/>
    </dgm:pt>
    <dgm:pt modelId="{40110FA6-4FA3-49DF-9D8C-D0B483870237}" type="pres">
      <dgm:prSet presAssocID="{15D8465E-8CB5-4CAD-9D93-B605D1915779}" presName="parentText" presStyleLbl="node1" presStyleIdx="3" presStyleCnt="6" custLinFactY="-51835" custLinFactNeighborX="288" custLinFactNeighborY="-100000">
        <dgm:presLayoutVars>
          <dgm:chMax val="0"/>
          <dgm:bulletEnabled val="1"/>
        </dgm:presLayoutVars>
      </dgm:prSet>
      <dgm:spPr/>
    </dgm:pt>
    <dgm:pt modelId="{93A752F1-5E2D-419B-A8C4-A0A1FA5FA9BE}" type="pres">
      <dgm:prSet presAssocID="{330E5D31-5683-4767-99F8-5EA99EE85916}" presName="spacer" presStyleCnt="0"/>
      <dgm:spPr/>
    </dgm:pt>
    <dgm:pt modelId="{58FFD7F0-2029-4100-A40B-7510B37660CB}" type="pres">
      <dgm:prSet presAssocID="{CBD53656-EFCB-4546-B43F-48915C283CDE}" presName="parentText" presStyleLbl="node1" presStyleIdx="4" presStyleCnt="6" custLinFactY="-57391" custLinFactNeighborX="288" custLinFactNeighborY="-100000">
        <dgm:presLayoutVars>
          <dgm:chMax val="0"/>
          <dgm:bulletEnabled val="1"/>
        </dgm:presLayoutVars>
      </dgm:prSet>
      <dgm:spPr/>
    </dgm:pt>
    <dgm:pt modelId="{7CCC3A9B-60AA-467A-9002-AA1BF65D1772}" type="pres">
      <dgm:prSet presAssocID="{CFB0749F-D6A8-4A25-8C7D-E3B34C4CE2DE}" presName="spacer" presStyleCnt="0"/>
      <dgm:spPr/>
    </dgm:pt>
    <dgm:pt modelId="{A63B30FC-F03D-446E-8693-FEF11F05C007}" type="pres">
      <dgm:prSet presAssocID="{63494F2C-E20F-48CB-A67F-A8495DB53C4E}" presName="parentText" presStyleLbl="node1" presStyleIdx="5" presStyleCnt="6" custLinFactY="-68051" custLinFactNeighborX="-288" custLinFactNeighborY="-100000">
        <dgm:presLayoutVars>
          <dgm:chMax val="0"/>
          <dgm:bulletEnabled val="1"/>
        </dgm:presLayoutVars>
      </dgm:prSet>
      <dgm:spPr/>
    </dgm:pt>
  </dgm:ptLst>
  <dgm:cxnLst>
    <dgm:cxn modelId="{C574AE0A-658A-47FA-8D3D-05FAB97A08B9}" srcId="{59B4F7EE-B2E8-419B-B9E3-C8484EEC1299}" destId="{9F3A6912-5EDB-4321-A3DE-15728F98D3EE}" srcOrd="2" destOrd="0" parTransId="{E81745EB-F2ED-4A24-8FD5-E4DC3628A3F3}" sibTransId="{459A47EA-C374-4CD7-A6E8-199B87B3A7B3}"/>
    <dgm:cxn modelId="{9B160B30-D4BE-4F19-9CFB-3DBA256D3D6E}" srcId="{59B4F7EE-B2E8-419B-B9E3-C8484EEC1299}" destId="{EE3C9B01-33CB-4369-AE4C-2E5A40FB5B56}" srcOrd="0" destOrd="0" parTransId="{D8055B34-A64B-4A13-8DE4-D390B31EAF59}" sibTransId="{ADDB4729-14F6-4079-86E8-AACA75EAA619}"/>
    <dgm:cxn modelId="{834C063E-D3DF-4F5D-B588-09BB10F051C7}" type="presOf" srcId="{59B4F7EE-B2E8-419B-B9E3-C8484EEC1299}" destId="{857AE3F5-F659-4A9E-A8E1-3C12222F36E4}" srcOrd="0" destOrd="0" presId="urn:microsoft.com/office/officeart/2005/8/layout/vList2"/>
    <dgm:cxn modelId="{96DB414C-D37C-43F0-8FEE-58CED699953E}" srcId="{59B4F7EE-B2E8-419B-B9E3-C8484EEC1299}" destId="{15D8465E-8CB5-4CAD-9D93-B605D1915779}" srcOrd="3" destOrd="0" parTransId="{C3B7AE94-27E1-4046-A87D-C0B785AB8A3D}" sibTransId="{330E5D31-5683-4767-99F8-5EA99EE85916}"/>
    <dgm:cxn modelId="{095A3759-9B49-4852-86BC-DD6485AC0A46}" type="presOf" srcId="{CBD53656-EFCB-4546-B43F-48915C283CDE}" destId="{58FFD7F0-2029-4100-A40B-7510B37660CB}" srcOrd="0" destOrd="0" presId="urn:microsoft.com/office/officeart/2005/8/layout/vList2"/>
    <dgm:cxn modelId="{3E16485A-11A2-4800-B148-841567B0EC84}" type="presOf" srcId="{63494F2C-E20F-48CB-A67F-A8495DB53C4E}" destId="{A63B30FC-F03D-446E-8693-FEF11F05C007}" srcOrd="0" destOrd="0" presId="urn:microsoft.com/office/officeart/2005/8/layout/vList2"/>
    <dgm:cxn modelId="{7B579364-8711-4093-AEC7-EC90B30D701E}" srcId="{59B4F7EE-B2E8-419B-B9E3-C8484EEC1299}" destId="{3D137886-9CA2-4F73-AA21-56CFB698DA60}" srcOrd="1" destOrd="0" parTransId="{0F50CBDC-F099-486F-90A0-719C500BB8D0}" sibTransId="{5CF33D35-AC04-4869-90ED-F8A74200DC30}"/>
    <dgm:cxn modelId="{BC57B26E-8ABB-428E-A7AA-76F7B0FA86E6}" type="presOf" srcId="{9F3A6912-5EDB-4321-A3DE-15728F98D3EE}" destId="{B1E0ABB5-AD2A-45DA-BA8B-8263F0AE9C46}" srcOrd="0" destOrd="0" presId="urn:microsoft.com/office/officeart/2005/8/layout/vList2"/>
    <dgm:cxn modelId="{C3B60C80-7038-4D80-95C1-50F98FEA6430}" srcId="{59B4F7EE-B2E8-419B-B9E3-C8484EEC1299}" destId="{63494F2C-E20F-48CB-A67F-A8495DB53C4E}" srcOrd="5" destOrd="0" parTransId="{8BD11F0E-B3E2-4F23-9F38-86D7E3548C5B}" sibTransId="{7BDAD96F-2187-43C3-963C-E5E371ADF15F}"/>
    <dgm:cxn modelId="{377C0D83-9DFD-4BAA-BB65-96E4AD135F42}" type="presOf" srcId="{15D8465E-8CB5-4CAD-9D93-B605D1915779}" destId="{40110FA6-4FA3-49DF-9D8C-D0B483870237}" srcOrd="0" destOrd="0" presId="urn:microsoft.com/office/officeart/2005/8/layout/vList2"/>
    <dgm:cxn modelId="{FDC97098-612D-4CA7-85B0-02BF3201506E}" srcId="{EE3C9B01-33CB-4369-AE4C-2E5A40FB5B56}" destId="{354709FC-6424-4CD7-8463-22326E53CAA2}" srcOrd="0" destOrd="0" parTransId="{00E53D28-D013-4211-9431-50FB0DF6D044}" sibTransId="{27C314C8-3565-4A06-AF6B-26419CCC924A}"/>
    <dgm:cxn modelId="{818C679F-01D9-4184-9200-14CE88898587}" srcId="{59B4F7EE-B2E8-419B-B9E3-C8484EEC1299}" destId="{CBD53656-EFCB-4546-B43F-48915C283CDE}" srcOrd="4" destOrd="0" parTransId="{AB0A3CC7-247B-4847-9739-88A5E8337A1F}" sibTransId="{CFB0749F-D6A8-4A25-8C7D-E3B34C4CE2DE}"/>
    <dgm:cxn modelId="{58C48AC0-9AAA-4DBB-B770-AF70E5C9BABE}" type="presOf" srcId="{EE3C9B01-33CB-4369-AE4C-2E5A40FB5B56}" destId="{D7EB739F-214A-4611-8E99-2CEB2472C073}" srcOrd="0" destOrd="0" presId="urn:microsoft.com/office/officeart/2005/8/layout/vList2"/>
    <dgm:cxn modelId="{ABBA56E0-FA82-483B-98C1-1F2325035C08}" type="presOf" srcId="{3D137886-9CA2-4F73-AA21-56CFB698DA60}" destId="{CC86D176-6E55-43FD-A46B-5B2447E667C4}" srcOrd="0" destOrd="0" presId="urn:microsoft.com/office/officeart/2005/8/layout/vList2"/>
    <dgm:cxn modelId="{7932F2F2-28ED-48A9-B8AA-449745C73A2B}" type="presOf" srcId="{354709FC-6424-4CD7-8463-22326E53CAA2}" destId="{6BBF43EB-B85E-4EC6-9065-CD9943849FA2}" srcOrd="0" destOrd="0" presId="urn:microsoft.com/office/officeart/2005/8/layout/vList2"/>
    <dgm:cxn modelId="{5AAF428D-6D47-46EF-8163-2979C8614F55}" type="presParOf" srcId="{857AE3F5-F659-4A9E-A8E1-3C12222F36E4}" destId="{D7EB739F-214A-4611-8E99-2CEB2472C073}" srcOrd="0" destOrd="0" presId="urn:microsoft.com/office/officeart/2005/8/layout/vList2"/>
    <dgm:cxn modelId="{D851D8BD-2958-4E78-A69E-46194E763C7C}" type="presParOf" srcId="{857AE3F5-F659-4A9E-A8E1-3C12222F36E4}" destId="{6BBF43EB-B85E-4EC6-9065-CD9943849FA2}" srcOrd="1" destOrd="0" presId="urn:microsoft.com/office/officeart/2005/8/layout/vList2"/>
    <dgm:cxn modelId="{6FCA15F6-6E66-46BA-AB7D-7A0B32BB4644}" type="presParOf" srcId="{857AE3F5-F659-4A9E-A8E1-3C12222F36E4}" destId="{CC86D176-6E55-43FD-A46B-5B2447E667C4}" srcOrd="2" destOrd="0" presId="urn:microsoft.com/office/officeart/2005/8/layout/vList2"/>
    <dgm:cxn modelId="{4A68DFE5-8DE9-4046-BCC1-7DBDADC05F1B}" type="presParOf" srcId="{857AE3F5-F659-4A9E-A8E1-3C12222F36E4}" destId="{BF368CD6-9AE0-4533-8926-B1E23905323A}" srcOrd="3" destOrd="0" presId="urn:microsoft.com/office/officeart/2005/8/layout/vList2"/>
    <dgm:cxn modelId="{89D25849-18CE-4224-B211-354CA13DD870}" type="presParOf" srcId="{857AE3F5-F659-4A9E-A8E1-3C12222F36E4}" destId="{B1E0ABB5-AD2A-45DA-BA8B-8263F0AE9C46}" srcOrd="4" destOrd="0" presId="urn:microsoft.com/office/officeart/2005/8/layout/vList2"/>
    <dgm:cxn modelId="{159B705B-EA2F-4FE5-BF11-A0649AE74CF6}" type="presParOf" srcId="{857AE3F5-F659-4A9E-A8E1-3C12222F36E4}" destId="{E051E41E-C495-4918-A564-E2A33793A286}" srcOrd="5" destOrd="0" presId="urn:microsoft.com/office/officeart/2005/8/layout/vList2"/>
    <dgm:cxn modelId="{CF3EB552-AEA1-42CC-9DFF-2DABC93303CF}" type="presParOf" srcId="{857AE3F5-F659-4A9E-A8E1-3C12222F36E4}" destId="{40110FA6-4FA3-49DF-9D8C-D0B483870237}" srcOrd="6" destOrd="0" presId="urn:microsoft.com/office/officeart/2005/8/layout/vList2"/>
    <dgm:cxn modelId="{8A11E25E-13C5-4915-976A-80511CFA9117}" type="presParOf" srcId="{857AE3F5-F659-4A9E-A8E1-3C12222F36E4}" destId="{93A752F1-5E2D-419B-A8C4-A0A1FA5FA9BE}" srcOrd="7" destOrd="0" presId="urn:microsoft.com/office/officeart/2005/8/layout/vList2"/>
    <dgm:cxn modelId="{C3BC8330-2516-4F5F-B0B5-2DF55123F2E8}" type="presParOf" srcId="{857AE3F5-F659-4A9E-A8E1-3C12222F36E4}" destId="{58FFD7F0-2029-4100-A40B-7510B37660CB}" srcOrd="8" destOrd="0" presId="urn:microsoft.com/office/officeart/2005/8/layout/vList2"/>
    <dgm:cxn modelId="{1964A9A7-D165-4213-80F3-A5EF8277608D}" type="presParOf" srcId="{857AE3F5-F659-4A9E-A8E1-3C12222F36E4}" destId="{7CCC3A9B-60AA-467A-9002-AA1BF65D1772}" srcOrd="9" destOrd="0" presId="urn:microsoft.com/office/officeart/2005/8/layout/vList2"/>
    <dgm:cxn modelId="{C418B7AB-153E-451F-AE6E-348A8D0A8495}" type="presParOf" srcId="{857AE3F5-F659-4A9E-A8E1-3C12222F36E4}" destId="{A63B30FC-F03D-446E-8693-FEF11F05C00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B739F-214A-4611-8E99-2CEB2472C073}">
      <dsp:nvSpPr>
        <dsp:cNvPr id="0" name=""/>
        <dsp:cNvSpPr/>
      </dsp:nvSpPr>
      <dsp:spPr>
        <a:xfrm>
          <a:off x="0" y="0"/>
          <a:ext cx="3282083" cy="7581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</a:rPr>
            <a:t>学习内容</a:t>
          </a:r>
          <a:endParaRPr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37010" y="37010"/>
        <a:ext cx="3208063" cy="684140"/>
      </dsp:txXfrm>
    </dsp:sp>
    <dsp:sp modelId="{6BBF43EB-B85E-4EC6-9065-CD9943849FA2}">
      <dsp:nvSpPr>
        <dsp:cNvPr id="0" name=""/>
        <dsp:cNvSpPr/>
      </dsp:nvSpPr>
      <dsp:spPr>
        <a:xfrm>
          <a:off x="0" y="763407"/>
          <a:ext cx="3282083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0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kumimoji="1"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0" y="763407"/>
        <a:ext cx="3282083" cy="198720"/>
      </dsp:txXfrm>
    </dsp:sp>
    <dsp:sp modelId="{CC86D176-6E55-43FD-A46B-5B2447E667C4}">
      <dsp:nvSpPr>
        <dsp:cNvPr id="0" name=""/>
        <dsp:cNvSpPr/>
      </dsp:nvSpPr>
      <dsp:spPr>
        <a:xfrm>
          <a:off x="0" y="694281"/>
          <a:ext cx="3282083" cy="758160"/>
        </a:xfrm>
        <a:prstGeom prst="roundRect">
          <a:avLst/>
        </a:prstGeom>
        <a:gradFill rotWithShape="0">
          <a:gsLst>
            <a:gs pos="0">
              <a:schemeClr val="accent5">
                <a:hueOff val="3530981"/>
                <a:satOff val="-3771"/>
                <a:lumOff val="-1137"/>
                <a:alphaOff val="0"/>
                <a:shade val="51000"/>
                <a:satMod val="130000"/>
              </a:schemeClr>
            </a:gs>
            <a:gs pos="80000">
              <a:schemeClr val="accent5">
                <a:hueOff val="3530981"/>
                <a:satOff val="-3771"/>
                <a:lumOff val="-1137"/>
                <a:alphaOff val="0"/>
                <a:shade val="93000"/>
                <a:satMod val="130000"/>
              </a:schemeClr>
            </a:gs>
            <a:gs pos="100000">
              <a:schemeClr val="accent5">
                <a:hueOff val="3530981"/>
                <a:satOff val="-3771"/>
                <a:lumOff val="-11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</a:rPr>
            <a:t>1.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</a:rPr>
            <a:t>软件开发的基本流程</a:t>
          </a:r>
          <a:endParaRPr kumimoji="1"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  <a:cs typeface="+mn-cs"/>
          </a:endParaRPr>
        </a:p>
      </dsp:txBody>
      <dsp:txXfrm>
        <a:off x="37010" y="731291"/>
        <a:ext cx="3208063" cy="684140"/>
      </dsp:txXfrm>
    </dsp:sp>
    <dsp:sp modelId="{B1E0ABB5-AD2A-45DA-BA8B-8263F0AE9C46}">
      <dsp:nvSpPr>
        <dsp:cNvPr id="0" name=""/>
        <dsp:cNvSpPr/>
      </dsp:nvSpPr>
      <dsp:spPr>
        <a:xfrm>
          <a:off x="0" y="1396378"/>
          <a:ext cx="3282083" cy="758160"/>
        </a:xfrm>
        <a:prstGeom prst="roundRect">
          <a:avLst/>
        </a:prstGeom>
        <a:gradFill rotWithShape="0">
          <a:gsLst>
            <a:gs pos="0">
              <a:schemeClr val="accent5">
                <a:hueOff val="7061962"/>
                <a:satOff val="-7542"/>
                <a:lumOff val="-2274"/>
                <a:alphaOff val="0"/>
                <a:shade val="51000"/>
                <a:satMod val="130000"/>
              </a:schemeClr>
            </a:gs>
            <a:gs pos="80000">
              <a:schemeClr val="accent5">
                <a:hueOff val="7061962"/>
                <a:satOff val="-7542"/>
                <a:lumOff val="-2274"/>
                <a:alphaOff val="0"/>
                <a:shade val="93000"/>
                <a:satMod val="130000"/>
              </a:schemeClr>
            </a:gs>
            <a:gs pos="100000">
              <a:schemeClr val="accent5">
                <a:hueOff val="7061962"/>
                <a:satOff val="-7542"/>
                <a:lumOff val="-22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2.Pyqt5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进行</a:t>
          </a:r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UI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界面设计</a:t>
          </a:r>
          <a:endParaRPr kumimoji="1"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  <a:cs typeface="+mn-cs"/>
          </a:endParaRPr>
        </a:p>
      </dsp:txBody>
      <dsp:txXfrm>
        <a:off x="37010" y="1433388"/>
        <a:ext cx="3208063" cy="684140"/>
      </dsp:txXfrm>
    </dsp:sp>
    <dsp:sp modelId="{40110FA6-4FA3-49DF-9D8C-D0B483870237}">
      <dsp:nvSpPr>
        <dsp:cNvPr id="0" name=""/>
        <dsp:cNvSpPr/>
      </dsp:nvSpPr>
      <dsp:spPr>
        <a:xfrm>
          <a:off x="0" y="2120015"/>
          <a:ext cx="3282083" cy="758160"/>
        </a:xfrm>
        <a:prstGeom prst="roundRect">
          <a:avLst/>
        </a:prstGeom>
        <a:gradFill rotWithShape="0">
          <a:gsLst>
            <a:gs pos="0">
              <a:schemeClr val="accent5">
                <a:hueOff val="10592943"/>
                <a:satOff val="-11312"/>
                <a:lumOff val="-3412"/>
                <a:alphaOff val="0"/>
                <a:shade val="51000"/>
                <a:satMod val="130000"/>
              </a:schemeClr>
            </a:gs>
            <a:gs pos="80000">
              <a:schemeClr val="accent5">
                <a:hueOff val="10592943"/>
                <a:satOff val="-11312"/>
                <a:lumOff val="-3412"/>
                <a:alphaOff val="0"/>
                <a:shade val="93000"/>
                <a:satMod val="130000"/>
              </a:schemeClr>
            </a:gs>
            <a:gs pos="100000">
              <a:schemeClr val="accent5">
                <a:hueOff val="10592943"/>
                <a:satOff val="-11312"/>
                <a:lumOff val="-34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3.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运用百度</a:t>
          </a:r>
          <a:r>
            <a:rPr kumimoji="1" lang="en-US" altLang="zh-CN" sz="1800" b="1" kern="1200" dirty="0" err="1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api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进行人脸识别的开发</a:t>
          </a:r>
          <a:endParaRPr kumimoji="1"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  <a:cs typeface="+mn-cs"/>
          </a:endParaRPr>
        </a:p>
      </dsp:txBody>
      <dsp:txXfrm>
        <a:off x="37010" y="2157025"/>
        <a:ext cx="3208063" cy="684140"/>
      </dsp:txXfrm>
    </dsp:sp>
    <dsp:sp modelId="{58FFD7F0-2029-4100-A40B-7510B37660CB}">
      <dsp:nvSpPr>
        <dsp:cNvPr id="0" name=""/>
        <dsp:cNvSpPr/>
      </dsp:nvSpPr>
      <dsp:spPr>
        <a:xfrm>
          <a:off x="0" y="2870611"/>
          <a:ext cx="3282083" cy="758160"/>
        </a:xfrm>
        <a:prstGeom prst="roundRect">
          <a:avLst/>
        </a:prstGeom>
        <a:gradFill rotWithShape="0">
          <a:gsLst>
            <a:gs pos="0">
              <a:schemeClr val="accent5">
                <a:hueOff val="14123924"/>
                <a:satOff val="-15083"/>
                <a:lumOff val="-4549"/>
                <a:alphaOff val="0"/>
                <a:shade val="51000"/>
                <a:satMod val="130000"/>
              </a:schemeClr>
            </a:gs>
            <a:gs pos="80000">
              <a:schemeClr val="accent5">
                <a:hueOff val="14123924"/>
                <a:satOff val="-15083"/>
                <a:lumOff val="-4549"/>
                <a:alphaOff val="0"/>
                <a:shade val="93000"/>
                <a:satMod val="130000"/>
              </a:schemeClr>
            </a:gs>
            <a:gs pos="100000">
              <a:schemeClr val="accent5">
                <a:hueOff val="14123924"/>
                <a:satOff val="-15083"/>
                <a:lumOff val="-4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</a:rPr>
            <a:t>4.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</a:rPr>
            <a:t>代码、日报、测试书、设计书等各种文档的规范书写</a:t>
          </a:r>
          <a:endParaRPr kumimoji="1"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  <a:cs typeface="+mn-cs"/>
          </a:endParaRPr>
        </a:p>
      </dsp:txBody>
      <dsp:txXfrm>
        <a:off x="37010" y="2907621"/>
        <a:ext cx="3208063" cy="684140"/>
      </dsp:txXfrm>
    </dsp:sp>
    <dsp:sp modelId="{A63B30FC-F03D-446E-8693-FEF11F05C007}">
      <dsp:nvSpPr>
        <dsp:cNvPr id="0" name=""/>
        <dsp:cNvSpPr/>
      </dsp:nvSpPr>
      <dsp:spPr>
        <a:xfrm>
          <a:off x="0" y="3582512"/>
          <a:ext cx="3282083" cy="758160"/>
        </a:xfrm>
        <a:prstGeom prst="roundRect">
          <a:avLst/>
        </a:prstGeom>
        <a:gradFill rotWithShape="0">
          <a:gsLst>
            <a:gs pos="0">
              <a:schemeClr val="accent5">
                <a:hueOff val="17654905"/>
                <a:satOff val="-18854"/>
                <a:lumOff val="-5686"/>
                <a:alphaOff val="0"/>
                <a:shade val="51000"/>
                <a:satMod val="130000"/>
              </a:schemeClr>
            </a:gs>
            <a:gs pos="80000">
              <a:schemeClr val="accent5">
                <a:hueOff val="17654905"/>
                <a:satOff val="-18854"/>
                <a:lumOff val="-5686"/>
                <a:alphaOff val="0"/>
                <a:shade val="93000"/>
                <a:satMod val="130000"/>
              </a:schemeClr>
            </a:gs>
            <a:gs pos="100000">
              <a:schemeClr val="accent5">
                <a:hueOff val="17654905"/>
                <a:satOff val="-18854"/>
                <a:lumOff val="-5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5.</a:t>
          </a:r>
          <a:r>
            <a:rPr kumimoji="1" lang="zh-CN" altLang="en-US" sz="1800" b="1" kern="1200" dirty="0">
              <a:latin typeface="SimSun" panose="02010600030101010101" pitchFamily="2" charset="-122"/>
              <a:ea typeface="SimSun" panose="02010600030101010101" pitchFamily="2" charset="-122"/>
              <a:cs typeface="+mn-cs"/>
            </a:rPr>
            <a:t>发现并解决问题的能力及团队项目的合理分工</a:t>
          </a:r>
          <a:endParaRPr kumimoji="1" lang="ja-JP" altLang="en-US" sz="1800" b="1" kern="1200" dirty="0">
            <a:latin typeface="SimSun" panose="02010600030101010101" pitchFamily="2" charset="-122"/>
            <a:ea typeface="SimSun" panose="02010600030101010101" pitchFamily="2" charset="-122"/>
            <a:cs typeface="+mn-cs"/>
          </a:endParaRPr>
        </a:p>
      </dsp:txBody>
      <dsp:txXfrm>
        <a:off x="37010" y="3619522"/>
        <a:ext cx="3208063" cy="684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73388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765" tIns="46882" rIns="93765" bIns="46882" numCol="1" anchor="t" anchorCtr="0" compatLnSpc="1">
            <a:prstTxWarp prst="textNoShape">
              <a:avLst/>
            </a:prstTxWarp>
          </a:bodyPr>
          <a:lstStyle>
            <a:lvl1pPr defTabSz="938767">
              <a:defRPr sz="1200" b="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1048814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6" y="1"/>
            <a:ext cx="2973387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765" tIns="46882" rIns="93765" bIns="46882" numCol="1" anchor="t" anchorCtr="0" compatLnSpc="1">
            <a:prstTxWarp prst="textNoShape">
              <a:avLst/>
            </a:prstTxWarp>
          </a:bodyPr>
          <a:lstStyle>
            <a:lvl1pPr algn="r" defTabSz="938767">
              <a:defRPr sz="1200" b="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1048815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450392"/>
            <a:ext cx="2973388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765" tIns="46882" rIns="93765" bIns="46882" numCol="1" anchor="b" anchorCtr="0" compatLnSpc="1">
            <a:prstTxWarp prst="textNoShape">
              <a:avLst/>
            </a:prstTxWarp>
          </a:bodyPr>
          <a:lstStyle>
            <a:lvl1pPr defTabSz="938767">
              <a:defRPr sz="1200" b="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1048816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6" y="9450392"/>
            <a:ext cx="2973387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765" tIns="46882" rIns="93765" bIns="46882" numCol="1" anchor="b" anchorCtr="0" compatLnSpc="1">
            <a:prstTxWarp prst="textNoShape">
              <a:avLst/>
            </a:prstTxWarp>
          </a:bodyPr>
          <a:lstStyle>
            <a:lvl1pPr algn="r" defTabSz="938767">
              <a:defRPr sz="1200" b="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fld id="{CA726765-F0B4-426A-9D97-16A63FA92DC0}" type="slidenum">
              <a:rPr lang="en-US" altLang="ja-JP"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98943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5"/>
            <a:ext cx="2946400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765" tIns="46882" rIns="93765" bIns="46882" numCol="1" anchor="t" anchorCtr="0" compatLnSpc="1">
            <a:prstTxWarp prst="textNoShape">
              <a:avLst/>
            </a:prstTxWarp>
          </a:bodyPr>
          <a:lstStyle>
            <a:lvl1pPr defTabSz="938767">
              <a:defRPr sz="1200" b="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104880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7" y="5"/>
            <a:ext cx="2947987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765" tIns="46882" rIns="93765" bIns="46882" numCol="1" anchor="t" anchorCtr="0" compatLnSpc="1">
            <a:prstTxWarp prst="textNoShape">
              <a:avLst/>
            </a:prstTxWarp>
          </a:bodyPr>
          <a:lstStyle>
            <a:lvl1pPr algn="r" defTabSz="938767">
              <a:defRPr sz="1200" b="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104880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92163" y="765175"/>
            <a:ext cx="5330825" cy="3690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81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7" y="4762502"/>
            <a:ext cx="5043488" cy="44561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765" tIns="46882" rIns="93765" bIns="468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4881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50395"/>
            <a:ext cx="294640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765" tIns="46882" rIns="93765" bIns="46882" numCol="1" anchor="b" anchorCtr="0" compatLnSpc="1">
            <a:prstTxWarp prst="textNoShape">
              <a:avLst/>
            </a:prstTxWarp>
          </a:bodyPr>
          <a:lstStyle>
            <a:lvl1pPr defTabSz="938767">
              <a:defRPr sz="1200" b="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104881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7" y="9450395"/>
            <a:ext cx="2947987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765" tIns="46882" rIns="93765" bIns="46882" numCol="1" anchor="b" anchorCtr="0" compatLnSpc="1">
            <a:prstTxWarp prst="textNoShape">
              <a:avLst/>
            </a:prstTxWarp>
          </a:bodyPr>
          <a:lstStyle>
            <a:lvl1pPr algn="r" defTabSz="938767">
              <a:defRPr sz="1200" b="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fld id="{DB29C583-DD72-4FDD-B436-04395787CC13}" type="slidenum">
              <a:rPr lang="en-US" altLang="ja-JP"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01679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7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9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各位领导、前辈大家好，我是来自第</a:t>
            </a:r>
            <a:r>
              <a:rPr lang="zh-CN" altLang="en-US" sz="9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五</a:t>
            </a:r>
            <a:r>
              <a:rPr lang="ja-JP" altLang="en-US" sz="9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组的</a:t>
            </a:r>
            <a:r>
              <a:rPr lang="zh-CN" altLang="en-US" sz="9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杨题鸣</a:t>
            </a:r>
            <a:r>
              <a:rPr lang="ja-JP" altLang="en-US" sz="9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。在张婷婷老师的指导，</a:t>
            </a:r>
            <a:r>
              <a:rPr lang="zh-CN" altLang="en-US" sz="9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团队成员的共同</a:t>
            </a:r>
            <a:r>
              <a:rPr lang="ja-JP" altLang="en-US" sz="9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努力下完成了</a:t>
            </a:r>
            <a:r>
              <a:rPr lang="zh-CN" altLang="en-US" sz="9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基于人脸识别的车站二维码检测</a:t>
            </a:r>
            <a:r>
              <a:rPr lang="ja-JP" altLang="en-US" sz="9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系统的开发。下面由我来介绍详细内容。</a:t>
            </a:r>
          </a:p>
        </p:txBody>
      </p:sp>
      <p:sp>
        <p:nvSpPr>
          <p:cNvPr id="1048688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z="160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1</a:t>
            </a:fld>
            <a:endParaRPr lang="en-US" altLang="ja-JP" sz="1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3958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7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下面介绍第五个部分 课题及对策</a:t>
            </a:r>
            <a:endParaRPr kumimoji="1" lang="en-US" altLang="zh-CN" dirty="0"/>
          </a:p>
          <a:p>
            <a:r>
              <a:rPr kumimoji="1" lang="zh-CN" altLang="en-US" dirty="0"/>
              <a:t>下面介绍第一个课题。</a:t>
            </a:r>
            <a:endParaRPr kumimoji="1" lang="ja-JP" altLang="en-US" dirty="0"/>
          </a:p>
        </p:txBody>
      </p:sp>
      <p:sp>
        <p:nvSpPr>
          <p:cNvPr id="1048728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>
                <a:solidFill>
                  <a:srgbClr val="000000"/>
                </a:solidFill>
              </a:rPr>
              <a:t>10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64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7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下面介绍第五个部分 课题及对策</a:t>
            </a:r>
            <a:endParaRPr kumimoji="1" lang="en-US" altLang="zh-CN" dirty="0"/>
          </a:p>
          <a:p>
            <a:r>
              <a:rPr kumimoji="1" lang="zh-CN" altLang="en-US" dirty="0"/>
              <a:t>下面介绍第一个课题。</a:t>
            </a:r>
            <a:endParaRPr kumimoji="1" lang="ja-JP" altLang="en-US" dirty="0"/>
          </a:p>
        </p:txBody>
      </p:sp>
      <p:sp>
        <p:nvSpPr>
          <p:cNvPr id="1048728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>
                <a:solidFill>
                  <a:srgbClr val="000000"/>
                </a:solidFill>
              </a:rPr>
              <a:t>11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608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7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下面介绍第五个部分 课题及对策</a:t>
            </a:r>
            <a:endParaRPr kumimoji="1" lang="en-US" altLang="zh-CN" dirty="0"/>
          </a:p>
          <a:p>
            <a:r>
              <a:rPr kumimoji="1" lang="zh-CN" altLang="en-US" dirty="0"/>
              <a:t>下面介绍第一个课题。</a:t>
            </a:r>
            <a:endParaRPr kumimoji="1" lang="ja-JP" altLang="en-US" dirty="0"/>
          </a:p>
        </p:txBody>
      </p:sp>
      <p:sp>
        <p:nvSpPr>
          <p:cNvPr id="1048728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>
                <a:solidFill>
                  <a:srgbClr val="000000"/>
                </a:solidFill>
              </a:rPr>
              <a:t>12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8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7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下面介绍第五个部分 课题及对策</a:t>
            </a:r>
            <a:endParaRPr kumimoji="1" lang="en-US" altLang="zh-CN" dirty="0"/>
          </a:p>
          <a:p>
            <a:r>
              <a:rPr kumimoji="1" lang="zh-CN" altLang="en-US" dirty="0"/>
              <a:t>下面介绍第一个课题。</a:t>
            </a:r>
            <a:endParaRPr kumimoji="1" lang="ja-JP" altLang="en-US" dirty="0"/>
          </a:p>
        </p:txBody>
      </p:sp>
      <p:sp>
        <p:nvSpPr>
          <p:cNvPr id="1048728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>
                <a:solidFill>
                  <a:srgbClr val="000000"/>
                </a:solidFill>
              </a:rPr>
              <a:t>13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591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2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下面介绍第二个课题。</a:t>
            </a:r>
            <a:endParaRPr kumimoji="1" lang="en-US" altLang="zh-CN" dirty="0"/>
          </a:p>
        </p:txBody>
      </p:sp>
      <p:sp>
        <p:nvSpPr>
          <p:cNvPr id="1048743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>
                <a:solidFill>
                  <a:srgbClr val="000000"/>
                </a:solidFill>
              </a:rPr>
              <a:t>14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77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下面介绍第六个部分 总结与展望</a:t>
            </a:r>
            <a:endParaRPr kumimoji="1"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endParaRPr kumimoji="1" lang="zh-CN" altLang="en-US" sz="1200" kern="1200" noProof="0" dirty="0">
              <a:solidFill>
                <a:schemeClr val="tx1"/>
              </a:solidFill>
              <a:latin typeface="Times New Roman" pitchFamily="18" charset="0"/>
              <a:ea typeface="ＭＳ Ｐ明朝" pitchFamily="18" charset="-128"/>
              <a:cs typeface="+mn-cs"/>
            </a:endParaRPr>
          </a:p>
        </p:txBody>
      </p:sp>
      <p:sp>
        <p:nvSpPr>
          <p:cNvPr id="104876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82416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7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  <a:cs typeface="Meiryo UI" pitchFamily="50" charset="-128"/>
              </a:rPr>
              <a:t>16</a:t>
            </a:fld>
            <a:endParaRPr lang="en-US" altLang="ja-JP" sz="1600">
              <a:latin typeface="Meiryo UI" panose="020B0604030504040204" pitchFamily="34" charset="-128"/>
              <a:ea typeface="Meiryo UI" panose="020B0604030504040204" pitchFamily="34" charset="-128"/>
              <a:cs typeface="Meiryo UI" pitchFamily="50" charset="-128"/>
            </a:endParaRPr>
          </a:p>
        </p:txBody>
      </p:sp>
      <p:sp>
        <p:nvSpPr>
          <p:cNvPr id="1048774" name="备注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我们的介绍到此结束，请各位批评指正。</a:t>
            </a:r>
            <a:endParaRPr lang="ja-JP" altLang="ja-JP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711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1175"/>
            <a:r>
              <a:rPr lang="ja-JP" altLang="en-US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我将从以下六个方面介绍我们的系统，首先介绍我们的软硬件开发环境。</a:t>
            </a:r>
          </a:p>
        </p:txBody>
      </p:sp>
      <p:sp>
        <p:nvSpPr>
          <p:cNvPr id="104869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z="1600"/>
              <a:t>2</a:t>
            </a:fld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930256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下面介绍第</a:t>
            </a:r>
            <a:r>
              <a:rPr lang="zh-CN" altLang="en-US" dirty="0"/>
              <a:t>一</a:t>
            </a:r>
            <a:r>
              <a:rPr lang="en-US" altLang="zh-CN" dirty="0" err="1"/>
              <a:t>部分</a:t>
            </a:r>
            <a:r>
              <a:rPr lang="zh-CN" altLang="en-US" dirty="0"/>
              <a:t>项目简介</a:t>
            </a:r>
            <a:r>
              <a:rPr lang="en-US" altLang="zh-CN" dirty="0"/>
              <a:t>。
</a:t>
            </a:r>
          </a:p>
        </p:txBody>
      </p:sp>
      <p:sp>
        <p:nvSpPr>
          <p:cNvPr id="104863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5097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8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1175"/>
            <a:r>
              <a:rPr lang="zh-CN" altLang="en-US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硬件环境包括树莓派、</a:t>
            </a:r>
            <a:r>
              <a:rPr lang="en-US" altLang="zh-CN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7</a:t>
            </a:r>
            <a:r>
              <a:rPr lang="zh-CN" altLang="en-US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寸</a:t>
            </a:r>
            <a:r>
              <a:rPr lang="en-US" altLang="zh-CN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LCD</a:t>
            </a:r>
            <a:r>
              <a:rPr lang="zh-CN" altLang="en-US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触摸屏、</a:t>
            </a:r>
            <a:r>
              <a:rPr lang="en-US" altLang="zh-CN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720P USB</a:t>
            </a:r>
            <a:r>
              <a:rPr lang="zh-CN" altLang="en-US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摄像头。软件环境使用了</a:t>
            </a:r>
            <a:r>
              <a:rPr lang="en-US" altLang="zh-CN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QT</a:t>
            </a:r>
            <a:r>
              <a:rPr lang="zh-CN" altLang="en-US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进行</a:t>
            </a:r>
            <a:r>
              <a:rPr lang="en-US" altLang="zh-CN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UI</a:t>
            </a:r>
            <a:r>
              <a:rPr lang="zh-CN" altLang="en-US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界面的开发，</a:t>
            </a:r>
            <a:r>
              <a:rPr lang="en-US" altLang="zh-CN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OpenCV</a:t>
            </a:r>
            <a:r>
              <a:rPr lang="zh-CN" altLang="en-US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进行人脸识别开发，最后整合两部分的功能在树莓派上编译调试，完成整个系统。</a:t>
            </a:r>
            <a:r>
              <a:rPr lang="en-US" altLang="zh-CN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	</a:t>
            </a:r>
            <a:endParaRPr lang="ja-JP" altLang="en-US" sz="1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048679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z="1600">
                <a:solidFill>
                  <a:srgbClr val="000000"/>
                </a:solidFill>
              </a:rPr>
              <a:t>4</a:t>
            </a:fld>
            <a:endParaRPr lang="en-US" altLang="ja-JP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71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下面介绍第</a:t>
            </a:r>
            <a:r>
              <a:rPr lang="zh-CN" altLang="en-US" dirty="0"/>
              <a:t>三</a:t>
            </a:r>
            <a:r>
              <a:rPr lang="en-US" altLang="zh-CN" dirty="0" err="1"/>
              <a:t>部分开发流程及组内分工</a:t>
            </a:r>
            <a:r>
              <a:rPr lang="en-US" altLang="zh-CN" dirty="0"/>
              <a:t>。
</a:t>
            </a:r>
          </a:p>
        </p:txBody>
      </p:sp>
      <p:sp>
        <p:nvSpPr>
          <p:cNvPr id="104863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473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1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下面进行第</a:t>
            </a:r>
            <a:r>
              <a:rPr kumimoji="1" lang="zh-CN" altLang="en-US" dirty="0"/>
              <a:t>四</a:t>
            </a:r>
            <a:r>
              <a:rPr kumimoji="1" lang="ja-JP" altLang="en-US" dirty="0"/>
              <a:t>部分ui及功能介绍。</a:t>
            </a:r>
            <a:r>
              <a:rPr kumimoji="1" lang="zh-CN" altLang="en-US" dirty="0"/>
              <a:t>这是我们整个系统操作的一个流程。</a:t>
            </a:r>
            <a:endParaRPr kumimoji="1" lang="ja-JP" altLang="en-US" dirty="0"/>
          </a:p>
        </p:txBody>
      </p:sp>
      <p:sp>
        <p:nvSpPr>
          <p:cNvPr id="1048622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336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7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ja-JP" dirty="0" err="1"/>
              <a:t>首先介绍人脸识别界面</a:t>
            </a:r>
            <a:r>
              <a:rPr kumimoji="1" lang="en-US" altLang="ja-JP" dirty="0"/>
              <a:t>。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ja-JP" dirty="0"/>
              <a:t>1信息提示框会显根据人脸匹配情况显示不同的信息。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ja-JP" dirty="0"/>
              <a:t>2在画面窗口中会用蓝色的框标记识别到的人脸。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ja-JP" dirty="0"/>
              <a:t>3用户信息位于画面窗口的右侧，将显示识别到的人脸的ID与姓名。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ja-JP" dirty="0"/>
              <a:t>4识别标识位于画面窗口的右下角，将根据人脸匹配的情况显示对或错。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ja-JP" dirty="0"/>
              <a:t>5管理员按钮位于整个画面的右下角。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dirty="0"/>
              <a:t>图中所示的情况是识别到了</a:t>
            </a:r>
            <a:r>
              <a:rPr kumimoji="1" lang="en-US" altLang="zh-CN" dirty="0"/>
              <a:t>17</a:t>
            </a:r>
            <a:r>
              <a:rPr kumimoji="1" lang="zh-CN" altLang="en-US" dirty="0"/>
              <a:t>号 </a:t>
            </a:r>
            <a:r>
              <a:rPr kumimoji="1" lang="en-US" altLang="zh-CN" dirty="0"/>
              <a:t>MCY</a:t>
            </a:r>
            <a:r>
              <a:rPr kumimoji="1" lang="zh-CN" altLang="en-US" dirty="0"/>
              <a:t>同学 。那么我们在</a:t>
            </a:r>
            <a:r>
              <a:rPr kumimoji="1" lang="en-US" altLang="zh-CN" dirty="0"/>
              <a:t>1.</a:t>
            </a:r>
            <a:r>
              <a:rPr kumimoji="1" lang="zh-CN" altLang="en-US" dirty="0"/>
              <a:t>信息提示就显示了文字“欢迎</a:t>
            </a:r>
            <a:r>
              <a:rPr kumimoji="1" lang="en-US" altLang="zh-CN" dirty="0"/>
              <a:t>MCY</a:t>
            </a:r>
            <a:r>
              <a:rPr kumimoji="1" lang="zh-CN" altLang="en-US" dirty="0"/>
              <a:t>，工作顺利”。画面窗口用蓝色方框标记了人脸。识别标识是对勾。</a:t>
            </a:r>
            <a:endParaRPr kumimoji="1" lang="en-US" altLang="ja-JP" dirty="0"/>
          </a:p>
        </p:txBody>
      </p:sp>
      <p:sp>
        <p:nvSpPr>
          <p:cNvPr id="1048598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>
                <a:solidFill>
                  <a:srgbClr val="000000"/>
                </a:solidFill>
              </a:rPr>
              <a:t>7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1048609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>
                <a:solidFill>
                  <a:srgbClr val="000000"/>
                </a:solidFill>
              </a:rPr>
              <a:t>8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8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2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ja-JP" dirty="0"/>
              <a:t>
</a:t>
            </a:r>
          </a:p>
        </p:txBody>
      </p:sp>
      <p:sp>
        <p:nvSpPr>
          <p:cNvPr id="1048633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9C583-DD72-4FDD-B436-04395787CC13}" type="slidenum">
              <a:rPr lang="en-US" altLang="ja-JP" smtClean="0">
                <a:solidFill>
                  <a:srgbClr val="000000"/>
                </a:solidFill>
              </a:rPr>
              <a:t>9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21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タイトル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1048776" name="サブタイトル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1048777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D9E3D-9D2B-4A5A-B540-673BC6846156}" type="slidenum">
              <a:rPr lang="en-US" altLang="ja-JP"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 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1048788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48789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5C96E-4CDE-4E75-8332-B16E05DD5D26}" type="slidenum">
              <a:rPr lang="en-US" altLang="ja-JP"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 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1048781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48782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3D4C2-12D7-4621-AC02-D5E6921FBD69}" type="slidenum">
              <a:rPr lang="en-US" altLang="ja-JP"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104868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48682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638E3-E58A-4C6C-9E34-21E0F8A051E2}" type="slidenum">
              <a:rPr lang="en-US" altLang="ja-JP"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タイトル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1048791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48792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08FD-F591-4762-9D84-5B461CF9A589}" type="slidenum">
              <a:rPr lang="en-US" altLang="ja-JP"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1048794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48795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48796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D5F45-F8BF-4435-8418-6443CDBFB0D6}" type="slidenum">
              <a:rPr lang="en-US" altLang="ja-JP"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1048798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48799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48800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48801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48802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B1939-7A3B-4A15-A477-2D1490F3775D}" type="slidenum">
              <a:rPr lang="en-US" altLang="ja-JP"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1048779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E2DF08-EA9E-4554-870F-329B838A4524}" type="slidenum">
              <a:rPr lang="en-US" altLang="ja-JP"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 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タイトル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104880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48805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48806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0E5CA-234B-4022-924A-042CA54C83E1}" type="slidenum">
              <a:rPr lang="en-US" altLang="ja-JP"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タイトル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1048784" name="図プレースホルダー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1048785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48786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21B4-D347-442F-98C0-7D7BED557276}" type="slidenum">
              <a:rPr lang="en-US" altLang="ja-JP"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15"/>
          <p:cNvSpPr>
            <a:spLocks noChangeArrowheads="1"/>
          </p:cNvSpPr>
          <p:nvPr/>
        </p:nvSpPr>
        <p:spPr bwMode="auto">
          <a:xfrm>
            <a:off x="9353550" y="19050"/>
            <a:ext cx="628650" cy="295275"/>
          </a:xfrm>
          <a:prstGeom prst="rect">
            <a:avLst/>
          </a:prstGeom>
          <a:noFill/>
          <a:ln>
            <a:noFill/>
          </a:ln>
          <a:effectLst/>
        </p:spPr>
        <p:txBody>
          <a:bodyPr lIns="95782" tIns="47891" rIns="95782" bIns="47891"/>
          <a:lstStyle/>
          <a:p>
            <a:pPr algn="ctr" defTabSz="957263"/>
            <a:fld id="{E55987FB-D17D-4EC0-984F-8032ECEBC9DB}" type="slidenum">
              <a:rPr lang="en-US" altLang="ja-JP" sz="1700" b="0">
                <a:solidFill>
                  <a:srgbClr val="EAEAEA"/>
                </a:solidFill>
              </a:rPr>
              <a:pPr algn="ctr" defTabSz="957263"/>
              <a:t>‹#›</a:t>
            </a:fld>
            <a:endParaRPr lang="en-US" altLang="ja-JP" sz="1700" b="0">
              <a:solidFill>
                <a:srgbClr val="EAEAEA"/>
              </a:solidFill>
            </a:endParaRPr>
          </a:p>
        </p:txBody>
      </p:sp>
      <p:sp>
        <p:nvSpPr>
          <p:cNvPr id="1048577" name="Text Box 23"/>
          <p:cNvSpPr txBox="1">
            <a:spLocks noChangeArrowheads="1"/>
          </p:cNvSpPr>
          <p:nvPr/>
        </p:nvSpPr>
        <p:spPr bwMode="auto">
          <a:xfrm>
            <a:off x="0" y="0"/>
            <a:ext cx="9906000" cy="49371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</a:pPr>
            <a:endParaRPr lang="en-US" b="0"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1048578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2400" y="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b="0">
                <a:solidFill>
                  <a:schemeClr val="bg1"/>
                </a:solidFill>
              </a:defRPr>
            </a:lvl1pPr>
          </a:lstStyle>
          <a:p>
            <a:fld id="{7D8E0B86-2CF9-42B1-92EE-DD5C9825AF1A}" type="slidenum">
              <a:rPr lang="en-US" altLang="ja-JP"/>
              <a:t>‹#›</a:t>
            </a:fld>
            <a:endParaRPr lang="en-US" altLang="ja-JP"/>
          </a:p>
        </p:txBody>
      </p:sp>
      <p:sp>
        <p:nvSpPr>
          <p:cNvPr id="1048579" name="Rectangle 48"/>
          <p:cNvSpPr>
            <a:spLocks noChangeArrowheads="1"/>
          </p:cNvSpPr>
          <p:nvPr/>
        </p:nvSpPr>
        <p:spPr bwMode="auto">
          <a:xfrm>
            <a:off x="0" y="0"/>
            <a:ext cx="711200" cy="471488"/>
          </a:xfrm>
          <a:prstGeom prst="rect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lnSpc>
                <a:spcPct val="95000"/>
              </a:lnSpc>
            </a:pPr>
            <a:r>
              <a:rPr lang="ja-JP" altLang="en-US" sz="1400">
                <a:solidFill>
                  <a:srgbClr val="FF0000"/>
                </a:solidFill>
              </a:rPr>
              <a:t>秘</a:t>
            </a:r>
          </a:p>
          <a:p>
            <a:pPr algn="ctr">
              <a:lnSpc>
                <a:spcPct val="95000"/>
              </a:lnSpc>
            </a:pPr>
            <a:r>
              <a:rPr lang="en-US" altLang="ja-JP" sz="1400">
                <a:solidFill>
                  <a:srgbClr val="FF0000"/>
                </a:solidFill>
              </a:rPr>
              <a:t>PSDCD</a:t>
            </a:r>
          </a:p>
        </p:txBody>
      </p:sp>
      <p:pic>
        <p:nvPicPr>
          <p:cNvPr id="2097152" name="Picture 52"/>
          <p:cNvPicPr>
            <a:picLocks noChangeAspect="1" noChangeArrowheads="1"/>
          </p:cNvPicPr>
          <p:nvPr/>
        </p:nvPicPr>
        <p:blipFill>
          <a:blip r:embed="rId13" cstate="print"/>
          <a:srcRect l="66188" t="-37209" r="18425" b="-18605"/>
          <a:stretch>
            <a:fillRect/>
          </a:stretch>
        </p:blipFill>
        <p:spPr bwMode="auto">
          <a:xfrm>
            <a:off x="0" y="6538913"/>
            <a:ext cx="1325563" cy="31908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580" name="Rectangle 53"/>
          <p:cNvSpPr>
            <a:spLocks noChangeArrowheads="1"/>
          </p:cNvSpPr>
          <p:nvPr/>
        </p:nvSpPr>
        <p:spPr bwMode="auto">
          <a:xfrm>
            <a:off x="4756150" y="6536055"/>
            <a:ext cx="5148580" cy="33274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r>
              <a:rPr lang="en-US" altLang="ja-JP" sz="1600" b="0" dirty="0"/>
              <a:t>Panasonic Software Development Center Dalian </a:t>
            </a:r>
            <a:r>
              <a:rPr lang="en-US" altLang="ja-JP" sz="1600" b="0" dirty="0" err="1"/>
              <a:t>Co.,ltd</a:t>
            </a:r>
            <a:r>
              <a:rPr lang="en-US" altLang="ja-JP" sz="1600" b="0" dirty="0"/>
              <a:t>.</a:t>
            </a:r>
          </a:p>
        </p:txBody>
      </p:sp>
      <p:sp>
        <p:nvSpPr>
          <p:cNvPr id="1048581" name="Line 54"/>
          <p:cNvSpPr>
            <a:spLocks noChangeShapeType="1"/>
          </p:cNvSpPr>
          <p:nvPr/>
        </p:nvSpPr>
        <p:spPr bwMode="auto">
          <a:xfrm>
            <a:off x="0" y="6591300"/>
            <a:ext cx="99060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2pPr>
      <a:lvl3pPr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3pPr>
      <a:lvl4pPr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4pPr>
      <a:lvl5pPr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5pPr>
      <a:lvl6pPr marL="4572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6pPr>
      <a:lvl7pPr marL="9144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7pPr>
      <a:lvl8pPr marL="13716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8pPr>
      <a:lvl9pPr marL="18288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58775" indent="-358775" algn="l" defTabSz="957263" rtl="0" fontAlgn="base">
        <a:spcBef>
          <a:spcPct val="20000"/>
        </a:spcBef>
        <a:spcAft>
          <a:spcPct val="0"/>
        </a:spcAft>
        <a:buChar char="•"/>
        <a:defRPr kumimoji="1" sz="3400">
          <a:solidFill>
            <a:schemeClr val="tx1"/>
          </a:solidFill>
          <a:latin typeface="+mn-lt"/>
          <a:ea typeface="+mn-ea"/>
          <a:cs typeface="+mn-cs"/>
        </a:defRPr>
      </a:lvl1pPr>
      <a:lvl2pPr marL="777875" indent="-298450" algn="l" defTabSz="957263" rtl="0" fontAlgn="base">
        <a:spcBef>
          <a:spcPct val="20000"/>
        </a:spcBef>
        <a:spcAft>
          <a:spcPct val="0"/>
        </a:spcAft>
        <a:buChar char="–"/>
        <a:defRPr kumimoji="1" sz="2900">
          <a:solidFill>
            <a:schemeClr val="tx1"/>
          </a:solidFill>
          <a:latin typeface="+mn-lt"/>
          <a:ea typeface="+mn-ea"/>
        </a:defRPr>
      </a:lvl2pPr>
      <a:lvl3pPr marL="1196975" indent="-239713" algn="l" defTabSz="957263" rtl="0" fontAlgn="base">
        <a:spcBef>
          <a:spcPct val="20000"/>
        </a:spcBef>
        <a:spcAft>
          <a:spcPct val="0"/>
        </a:spcAft>
        <a:buChar char="•"/>
        <a:defRPr kumimoji="1" sz="2500">
          <a:solidFill>
            <a:schemeClr val="tx1"/>
          </a:solidFill>
          <a:latin typeface="+mn-lt"/>
          <a:ea typeface="+mn-ea"/>
        </a:defRPr>
      </a:lvl3pPr>
      <a:lvl4pPr marL="1676400" indent="-239713" algn="l" defTabSz="957263" rtl="0" fontAlgn="base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4pPr>
      <a:lvl5pPr marL="2154238" indent="-238125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5pPr>
      <a:lvl6pPr marL="2611438" indent="-238125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68638" indent="-238125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25838" indent="-238125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3983038" indent="-238125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162050"/>
            <a:ext cx="8915400" cy="2210879"/>
          </a:xfrm>
          <a:solidFill>
            <a:srgbClr val="0000FF"/>
          </a:solidFill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0" rIns="9144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endParaRPr lang="ja-JP" altLang="en-US" sz="20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eiryo UI" pitchFamily="50" charset="-128"/>
              </a:rPr>
              <a:t>疫情防控背景下的车站验证系统</a:t>
            </a:r>
            <a:endParaRPr lang="en-US" altLang="zh-CN" sz="4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eiryo UI" pitchFamily="50" charset="-128"/>
            </a:endParaRPr>
          </a:p>
          <a:p>
            <a:pPr algn="ctr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44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神荼系统</a:t>
            </a:r>
            <a:r>
              <a:rPr lang="en-US" altLang="zh-CN" sz="44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</p:txBody>
      </p:sp>
      <p:sp>
        <p:nvSpPr>
          <p:cNvPr id="1048684" name="Text Box 4"/>
          <p:cNvSpPr txBox="1">
            <a:spLocks noChangeArrowheads="1"/>
          </p:cNvSpPr>
          <p:nvPr/>
        </p:nvSpPr>
        <p:spPr bwMode="auto">
          <a:xfrm>
            <a:off x="0" y="3406101"/>
            <a:ext cx="9906000" cy="249299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松下电器软件开发（大连）有限公司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0"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2021</a:t>
            </a:r>
            <a:r>
              <a:rPr kumimoji="0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电子信息工程生产实习</a:t>
            </a:r>
            <a:r>
              <a:rPr kumimoji="0"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　</a:t>
            </a:r>
            <a:r>
              <a:rPr kumimoji="0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第五组</a:t>
            </a:r>
            <a:endParaRPr kumimoji="0"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kumimoji="0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指导老师</a:t>
            </a:r>
            <a:r>
              <a:rPr kumimoji="0"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kumimoji="0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张婷婷</a:t>
            </a:r>
            <a:endParaRPr kumimoji="0"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kumimoji="0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组长</a:t>
            </a:r>
            <a:r>
              <a:rPr kumimoji="0"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kumimoji="0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杨题鸣 组员</a:t>
            </a:r>
            <a:r>
              <a:rPr kumimoji="0"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kumimoji="0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黄炜睿</a:t>
            </a:r>
            <a:r>
              <a:rPr kumimoji="0"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0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张景童 尹思远</a:t>
            </a:r>
            <a:endParaRPr kumimoji="0"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kumimoji="0"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2021</a:t>
            </a:r>
            <a:r>
              <a:rPr kumimoji="0"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kumimoji="0"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7</a:t>
            </a:r>
            <a:r>
              <a:rPr kumimoji="0"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月</a:t>
            </a:r>
            <a:r>
              <a:rPr kumimoji="0"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23</a:t>
            </a:r>
            <a:r>
              <a:rPr kumimoji="0"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</a:p>
        </p:txBody>
      </p:sp>
      <p:sp>
        <p:nvSpPr>
          <p:cNvPr id="1048685" name="Rectangle 26"/>
          <p:cNvSpPr>
            <a:spLocks noChangeArrowheads="1"/>
          </p:cNvSpPr>
          <p:nvPr/>
        </p:nvSpPr>
        <p:spPr bwMode="auto">
          <a:xfrm>
            <a:off x="8850312" y="8546"/>
            <a:ext cx="1055688" cy="478564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7275" tIns="43638" rIns="87275" bIns="43638" anchor="ctr"/>
          <a:lstStyle/>
          <a:p>
            <a:pPr algn="ctr" defTabSz="871538"/>
            <a:r>
              <a:rPr lang="en-US" altLang="ja-JP" sz="1200" dirty="0">
                <a:solidFill>
                  <a:srgbClr val="FF3300"/>
                </a:solidFill>
              </a:rPr>
              <a:t>2021</a:t>
            </a:r>
            <a:r>
              <a:rPr lang="ja-JP" altLang="en-US" sz="1200" dirty="0">
                <a:solidFill>
                  <a:srgbClr val="FF3300"/>
                </a:solidFill>
              </a:rPr>
              <a:t>年</a:t>
            </a:r>
            <a:r>
              <a:rPr lang="en-US" altLang="ja-JP" sz="1200" dirty="0">
                <a:solidFill>
                  <a:srgbClr val="FF3300"/>
                </a:solidFill>
              </a:rPr>
              <a:t>7</a:t>
            </a:r>
            <a:r>
              <a:rPr lang="ja-JP" altLang="en-US" sz="1200" dirty="0">
                <a:solidFill>
                  <a:srgbClr val="FF3300"/>
                </a:solidFill>
              </a:rPr>
              <a:t>月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307212-60FF-2F4A-A3FD-7955972C6A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638E3-E58A-4C6C-9E34-21E0F8A051E2}" type="slidenum">
              <a:rPr lang="en-US" altLang="ja-JP" smtClean="0"/>
              <a:t>1</a:t>
            </a:fld>
            <a:endParaRPr lang="en-US" altLang="ja-JP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 smtClean="0">
                <a:solidFill>
                  <a:prstClr val="white"/>
                </a:solidFill>
              </a:rPr>
              <a:t>10</a:t>
            </a:fld>
            <a:endParaRPr lang="en-US" altLang="ja-JP">
              <a:solidFill>
                <a:prstClr val="white"/>
              </a:solidFill>
            </a:endParaRPr>
          </a:p>
        </p:txBody>
      </p:sp>
      <p:sp>
        <p:nvSpPr>
          <p:cNvPr id="1048714" name="Text Box 2"/>
          <p:cNvSpPr txBox="1">
            <a:spLocks noChangeArrowheads="1"/>
          </p:cNvSpPr>
          <p:nvPr/>
        </p:nvSpPr>
        <p:spPr bwMode="auto">
          <a:xfrm>
            <a:off x="706581" y="17751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</a:t>
            </a:r>
            <a:r>
              <a:rPr lang="ja-JP" altLang="en-US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</a:t>
            </a:r>
            <a:r>
              <a:rPr lang="zh-CN" altLang="en-US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算法实现</a:t>
            </a:r>
            <a:endParaRPr lang="ja-JP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48715" name="Rectangle 469"/>
          <p:cNvSpPr>
            <a:spLocks noChangeArrowheads="1"/>
          </p:cNvSpPr>
          <p:nvPr/>
        </p:nvSpPr>
        <p:spPr bwMode="auto">
          <a:xfrm>
            <a:off x="-10392" y="691428"/>
            <a:ext cx="9916392" cy="69558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人脸识别</a:t>
            </a:r>
            <a:endParaRPr lang="ja-JP" altLang="en-US" sz="2000" kern="100" dirty="0">
              <a:solidFill>
                <a:schemeClr val="accent5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B05312-FD0C-2A43-990A-98FF9B85312C}"/>
              </a:ext>
            </a:extLst>
          </p:cNvPr>
          <p:cNvSpPr/>
          <p:nvPr/>
        </p:nvSpPr>
        <p:spPr>
          <a:xfrm>
            <a:off x="-10392" y="1599023"/>
            <a:ext cx="3437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调用百度</a:t>
            </a:r>
            <a:r>
              <a:rPr lang="en-US" altLang="zh-CN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人脸识别</a:t>
            </a:r>
            <a:endParaRPr lang="zh-CN" altLang="en-US" dirty="0"/>
          </a:p>
        </p:txBody>
      </p:sp>
      <p:pic>
        <p:nvPicPr>
          <p:cNvPr id="3" name="图片 2" descr="人的脸&#10;&#10;中度可信度描述已自动生成">
            <a:extLst>
              <a:ext uri="{FF2B5EF4-FFF2-40B4-BE49-F238E27FC236}">
                <a16:creationId xmlns:a16="http://schemas.microsoft.com/office/drawing/2014/main" id="{F7D5BBDC-BDEA-1541-9A26-DE147693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2181"/>
            <a:ext cx="4724400" cy="2819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4264990-5428-3147-A0B3-D48534821F06}"/>
              </a:ext>
            </a:extLst>
          </p:cNvPr>
          <p:cNvSpPr/>
          <p:nvPr/>
        </p:nvSpPr>
        <p:spPr>
          <a:xfrm>
            <a:off x="4947803" y="2590070"/>
            <a:ext cx="1422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识别调用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42811E-6A0A-1549-A9B3-D394164E26E8}"/>
              </a:ext>
            </a:extLst>
          </p:cNvPr>
          <p:cNvSpPr/>
          <p:nvPr/>
        </p:nvSpPr>
        <p:spPr>
          <a:xfrm>
            <a:off x="4956578" y="3058357"/>
            <a:ext cx="5261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 err="1">
                <a:solidFill>
                  <a:srgbClr val="6F93B8"/>
                </a:solidFill>
                <a:latin typeface="Helvetica" pitchFamily="2" charset="0"/>
              </a:rPr>
              <a:t>client</a:t>
            </a:r>
            <a:r>
              <a:rPr lang="en" altLang="zh-CN" sz="1600" dirty="0" err="1">
                <a:solidFill>
                  <a:srgbClr val="C0C5CE"/>
                </a:solidFill>
                <a:latin typeface="Helvetica" pitchFamily="2" charset="0"/>
              </a:rPr>
              <a:t>.</a:t>
            </a:r>
            <a:r>
              <a:rPr lang="en" altLang="zh-CN" sz="1600" dirty="0" err="1">
                <a:solidFill>
                  <a:srgbClr val="4E9AD1"/>
                </a:solidFill>
                <a:latin typeface="Helvetica" pitchFamily="2" charset="0"/>
              </a:rPr>
              <a:t>search</a:t>
            </a:r>
            <a:r>
              <a:rPr lang="zh-CN" altLang="en-US" sz="1600" dirty="0">
                <a:solidFill>
                  <a:srgbClr val="4E9AD1"/>
                </a:solidFill>
                <a:latin typeface="Helvetica" pitchFamily="2" charset="0"/>
              </a:rPr>
              <a:t>（</a:t>
            </a:r>
            <a:r>
              <a:rPr lang="en-US" altLang="zh-CN" sz="1600" dirty="0" err="1">
                <a:solidFill>
                  <a:srgbClr val="4E9AD1"/>
                </a:solidFill>
                <a:latin typeface="Helvetica" pitchFamily="2" charset="0"/>
              </a:rPr>
              <a:t>img</a:t>
            </a:r>
            <a:r>
              <a:rPr lang="zh-CN" altLang="en-US" sz="1600" dirty="0">
                <a:solidFill>
                  <a:srgbClr val="4E9AD1"/>
                </a:solidFill>
                <a:latin typeface="Helvetica" pitchFamily="2" charset="0"/>
              </a:rPr>
              <a:t>，</a:t>
            </a:r>
            <a:r>
              <a:rPr lang="en-US" altLang="zh-CN" sz="1600" dirty="0">
                <a:solidFill>
                  <a:srgbClr val="4E9AD1"/>
                </a:solidFill>
                <a:latin typeface="Helvetica" pitchFamily="2" charset="0"/>
              </a:rPr>
              <a:t>format</a:t>
            </a:r>
            <a:r>
              <a:rPr lang="zh-CN" altLang="en-US" sz="1600" dirty="0">
                <a:solidFill>
                  <a:srgbClr val="4E9AD1"/>
                </a:solidFill>
                <a:latin typeface="Helvetica" pitchFamily="2" charset="0"/>
              </a:rPr>
              <a:t>，</a:t>
            </a:r>
            <a:r>
              <a:rPr lang="en-US" altLang="zh-CN" sz="1600" dirty="0" err="1">
                <a:solidFill>
                  <a:srgbClr val="4E9AD1"/>
                </a:solidFill>
                <a:latin typeface="Helvetica" pitchFamily="2" charset="0"/>
              </a:rPr>
              <a:t>groupid</a:t>
            </a:r>
            <a:r>
              <a:rPr lang="zh-CN" altLang="en-US" sz="1600" dirty="0">
                <a:solidFill>
                  <a:srgbClr val="4E9AD1"/>
                </a:solidFill>
                <a:latin typeface="Helvetica" pitchFamily="2" charset="0"/>
              </a:rPr>
              <a:t>）</a:t>
            </a:r>
            <a:endParaRPr lang="en" altLang="zh-CN" sz="1600" dirty="0">
              <a:solidFill>
                <a:srgbClr val="6F93B8"/>
              </a:solidFill>
              <a:effectLst/>
              <a:latin typeface="Helvetica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D86302-A628-BC4F-8D57-0B6D8973F138}"/>
              </a:ext>
            </a:extLst>
          </p:cNvPr>
          <p:cNvSpPr/>
          <p:nvPr/>
        </p:nvSpPr>
        <p:spPr>
          <a:xfrm>
            <a:off x="4947803" y="3752849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增加人脸调用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8C096C-1D9F-6B46-BC77-08B811E05F87}"/>
              </a:ext>
            </a:extLst>
          </p:cNvPr>
          <p:cNvSpPr/>
          <p:nvPr/>
        </p:nvSpPr>
        <p:spPr>
          <a:xfrm>
            <a:off x="4906368" y="4237409"/>
            <a:ext cx="5302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 err="1">
                <a:solidFill>
                  <a:srgbClr val="6F93B8"/>
                </a:solidFill>
                <a:latin typeface="Helvetica" pitchFamily="2" charset="0"/>
              </a:rPr>
              <a:t>client</a:t>
            </a:r>
            <a:r>
              <a:rPr lang="en" altLang="zh-CN" sz="1600" dirty="0" err="1">
                <a:solidFill>
                  <a:srgbClr val="C0C5CE"/>
                </a:solidFill>
                <a:latin typeface="Helvetica" pitchFamily="2" charset="0"/>
              </a:rPr>
              <a:t>.</a:t>
            </a:r>
            <a:r>
              <a:rPr lang="en" altLang="zh-CN" sz="1600" dirty="0" err="1">
                <a:solidFill>
                  <a:srgbClr val="4E9AD1"/>
                </a:solidFill>
                <a:latin typeface="Helvetica" pitchFamily="2" charset="0"/>
              </a:rPr>
              <a:t>addUser</a:t>
            </a:r>
            <a:r>
              <a:rPr lang="en" altLang="zh-CN" sz="1600" dirty="0">
                <a:solidFill>
                  <a:srgbClr val="C0C5CE"/>
                </a:solidFill>
                <a:latin typeface="Helvetica" pitchFamily="2" charset="0"/>
              </a:rPr>
              <a:t>(</a:t>
            </a:r>
            <a:r>
              <a:rPr lang="en" altLang="zh-CN" sz="1600" dirty="0">
                <a:solidFill>
                  <a:srgbClr val="6F93B8"/>
                </a:solidFill>
                <a:latin typeface="Helvetica" pitchFamily="2" charset="0"/>
              </a:rPr>
              <a:t>image</a:t>
            </a:r>
            <a:r>
              <a:rPr lang="en" altLang="zh-CN" sz="1600" dirty="0">
                <a:solidFill>
                  <a:srgbClr val="C0C5CE"/>
                </a:solidFill>
                <a:latin typeface="Helvetica" pitchFamily="2" charset="0"/>
              </a:rPr>
              <a:t>, </a:t>
            </a:r>
            <a:r>
              <a:rPr lang="en" altLang="zh-CN" sz="1600" dirty="0" err="1">
                <a:solidFill>
                  <a:srgbClr val="6F93B8"/>
                </a:solidFill>
                <a:latin typeface="Helvetica" pitchFamily="2" charset="0"/>
              </a:rPr>
              <a:t>imageType</a:t>
            </a:r>
            <a:r>
              <a:rPr lang="en" altLang="zh-CN" sz="1600" dirty="0">
                <a:solidFill>
                  <a:srgbClr val="C0C5CE"/>
                </a:solidFill>
                <a:latin typeface="Helvetica" pitchFamily="2" charset="0"/>
              </a:rPr>
              <a:t>, </a:t>
            </a:r>
            <a:r>
              <a:rPr lang="en" altLang="zh-CN" sz="1600" dirty="0" err="1">
                <a:solidFill>
                  <a:srgbClr val="4186B8"/>
                </a:solidFill>
                <a:latin typeface="Helvetica" pitchFamily="2" charset="0"/>
              </a:rPr>
              <a:t>groupId</a:t>
            </a:r>
            <a:r>
              <a:rPr lang="en" altLang="zh-CN" sz="1600" dirty="0">
                <a:solidFill>
                  <a:srgbClr val="C0C5CE"/>
                </a:solidFill>
                <a:latin typeface="Helvetica" pitchFamily="2" charset="0"/>
              </a:rPr>
              <a:t>, </a:t>
            </a:r>
            <a:r>
              <a:rPr lang="en" altLang="zh-CN" sz="1600" dirty="0" err="1">
                <a:solidFill>
                  <a:srgbClr val="4186B8"/>
                </a:solidFill>
                <a:latin typeface="Helvetica" pitchFamily="2" charset="0"/>
              </a:rPr>
              <a:t>userId</a:t>
            </a:r>
            <a:r>
              <a:rPr lang="en" altLang="zh-CN" sz="1600" dirty="0">
                <a:solidFill>
                  <a:srgbClr val="C0C5CE"/>
                </a:solidFill>
                <a:latin typeface="Helvetica" pitchFamily="2" charset="0"/>
              </a:rPr>
              <a:t>)</a:t>
            </a:r>
            <a:endParaRPr lang="en" altLang="zh-CN" sz="1600" dirty="0">
              <a:solidFill>
                <a:srgbClr val="6F93B8"/>
              </a:solidFill>
              <a:effectLst/>
              <a:latin typeface="Helvetica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1F6240-2B17-584D-B5C8-5DE374211664}"/>
              </a:ext>
            </a:extLst>
          </p:cNvPr>
          <p:cNvSpPr/>
          <p:nvPr/>
        </p:nvSpPr>
        <p:spPr>
          <a:xfrm>
            <a:off x="4956578" y="4859171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删除人脸调用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F12810-D4DB-8549-A864-09ED59AB465C}"/>
              </a:ext>
            </a:extLst>
          </p:cNvPr>
          <p:cNvSpPr/>
          <p:nvPr/>
        </p:nvSpPr>
        <p:spPr>
          <a:xfrm>
            <a:off x="4956578" y="5386786"/>
            <a:ext cx="3459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 err="1">
                <a:solidFill>
                  <a:srgbClr val="6F93B8"/>
                </a:solidFill>
                <a:latin typeface="Helvetica" pitchFamily="2" charset="0"/>
              </a:rPr>
              <a:t>client</a:t>
            </a:r>
            <a:r>
              <a:rPr lang="en" altLang="zh-CN" sz="1600" dirty="0" err="1">
                <a:solidFill>
                  <a:srgbClr val="C0C5CE"/>
                </a:solidFill>
                <a:latin typeface="Helvetica" pitchFamily="2" charset="0"/>
              </a:rPr>
              <a:t>.</a:t>
            </a:r>
            <a:r>
              <a:rPr lang="en" altLang="zh-CN" sz="1600" dirty="0" err="1">
                <a:solidFill>
                  <a:srgbClr val="4E9AD1"/>
                </a:solidFill>
                <a:latin typeface="Helvetica" pitchFamily="2" charset="0"/>
              </a:rPr>
              <a:t>deleteUser</a:t>
            </a:r>
            <a:r>
              <a:rPr lang="en" altLang="zh-CN" sz="1600" dirty="0">
                <a:solidFill>
                  <a:srgbClr val="C0C5CE"/>
                </a:solidFill>
                <a:latin typeface="Helvetica" pitchFamily="2" charset="0"/>
              </a:rPr>
              <a:t>(</a:t>
            </a:r>
            <a:r>
              <a:rPr lang="en" altLang="zh-CN" sz="1600" dirty="0" err="1">
                <a:solidFill>
                  <a:srgbClr val="4186B8"/>
                </a:solidFill>
                <a:latin typeface="Helvetica" pitchFamily="2" charset="0"/>
              </a:rPr>
              <a:t>groupId</a:t>
            </a:r>
            <a:r>
              <a:rPr lang="en" altLang="zh-CN" sz="1600" dirty="0">
                <a:solidFill>
                  <a:srgbClr val="C0C5CE"/>
                </a:solidFill>
                <a:latin typeface="Helvetica" pitchFamily="2" charset="0"/>
              </a:rPr>
              <a:t>, </a:t>
            </a:r>
            <a:r>
              <a:rPr lang="en" altLang="zh-CN" sz="1600" dirty="0" err="1">
                <a:solidFill>
                  <a:srgbClr val="4186B8"/>
                </a:solidFill>
                <a:latin typeface="Helvetica" pitchFamily="2" charset="0"/>
              </a:rPr>
              <a:t>userId</a:t>
            </a:r>
            <a:r>
              <a:rPr lang="en" altLang="zh-CN" sz="1600" dirty="0">
                <a:solidFill>
                  <a:srgbClr val="C0C5CE"/>
                </a:solidFill>
                <a:latin typeface="Helvetica" pitchFamily="2" charset="0"/>
              </a:rPr>
              <a:t>)</a:t>
            </a:r>
            <a:endParaRPr lang="en" altLang="zh-CN" sz="1600" dirty="0">
              <a:solidFill>
                <a:srgbClr val="4186B8"/>
              </a:solidFill>
              <a:effectLst/>
              <a:latin typeface="Helvetica" pitchFamily="2" charset="0"/>
            </a:endParaRPr>
          </a:p>
        </p:txBody>
      </p:sp>
      <p:cxnSp>
        <p:nvCxnSpPr>
          <p:cNvPr id="16" name="直接箭头连接符 21">
            <a:extLst>
              <a:ext uri="{FF2B5EF4-FFF2-40B4-BE49-F238E27FC236}">
                <a16:creationId xmlns:a16="http://schemas.microsoft.com/office/drawing/2014/main" id="{4A31D071-E8EB-6940-8183-FD00F642143E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6369987" y="2820903"/>
            <a:ext cx="598597" cy="555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文本框 32">
            <a:extLst>
              <a:ext uri="{FF2B5EF4-FFF2-40B4-BE49-F238E27FC236}">
                <a16:creationId xmlns:a16="http://schemas.microsoft.com/office/drawing/2014/main" id="{ABA19A1B-B9A0-AB46-9D58-32D5E0654566}"/>
              </a:ext>
            </a:extLst>
          </p:cNvPr>
          <p:cNvSpPr txBox="1"/>
          <p:nvPr/>
        </p:nvSpPr>
        <p:spPr>
          <a:xfrm>
            <a:off x="6968584" y="2652181"/>
            <a:ext cx="1111169" cy="338554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返回名字</a:t>
            </a:r>
          </a:p>
        </p:txBody>
      </p:sp>
    </p:spTree>
    <p:extLst>
      <p:ext uri="{BB962C8B-B14F-4D97-AF65-F5344CB8AC3E}">
        <p14:creationId xmlns:p14="http://schemas.microsoft.com/office/powerpoint/2010/main" val="39653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 smtClean="0">
                <a:solidFill>
                  <a:prstClr val="white"/>
                </a:solidFill>
              </a:rPr>
              <a:t>11</a:t>
            </a:fld>
            <a:endParaRPr lang="en-US" altLang="ja-JP">
              <a:solidFill>
                <a:prstClr val="white"/>
              </a:solidFill>
            </a:endParaRPr>
          </a:p>
        </p:txBody>
      </p:sp>
      <p:sp>
        <p:nvSpPr>
          <p:cNvPr id="1048714" name="Text Box 2"/>
          <p:cNvSpPr txBox="1">
            <a:spLocks noChangeArrowheads="1"/>
          </p:cNvSpPr>
          <p:nvPr/>
        </p:nvSpPr>
        <p:spPr bwMode="auto">
          <a:xfrm>
            <a:off x="706581" y="17751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</a:t>
            </a:r>
            <a:r>
              <a:rPr lang="ja-JP" altLang="en-US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</a:t>
            </a:r>
            <a:r>
              <a:rPr lang="zh-CN" altLang="en-US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算法实现</a:t>
            </a:r>
            <a:endParaRPr lang="ja-JP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B05312-FD0C-2A43-990A-98FF9B85312C}"/>
              </a:ext>
            </a:extLst>
          </p:cNvPr>
          <p:cNvSpPr/>
          <p:nvPr/>
        </p:nvSpPr>
        <p:spPr>
          <a:xfrm>
            <a:off x="-10392" y="1599023"/>
            <a:ext cx="2662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识别绿色健康码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420CB767-C266-1545-A5DC-04B8D70AF6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616347"/>
                  </p:ext>
                </p:extLst>
              </p:nvPr>
            </p:nvGraphicFramePr>
            <p:xfrm>
              <a:off x="4421840" y="4411723"/>
              <a:ext cx="4600253" cy="18542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57179">
                      <a:extLst>
                        <a:ext uri="{9D8B030D-6E8A-4147-A177-3AD203B41FA5}">
                          <a16:colId xmlns:a16="http://schemas.microsoft.com/office/drawing/2014/main" val="1075237739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2548397933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3482349459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235119833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4031275099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1719412757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3419020578"/>
                        </a:ext>
                      </a:extLst>
                    </a:gridCol>
                  </a:tblGrid>
                  <a:tr h="1441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白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 err="1">
                              <a:effectLst/>
                            </a:rPr>
                            <a:t>红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effectLst/>
                            </a:rPr>
                            <a:t>红</a:t>
                          </a: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 err="1">
                              <a:effectLst/>
                            </a:rPr>
                            <a:t>橙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黄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绿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311531491"/>
                      </a:ext>
                    </a:extLst>
                  </a:tr>
                  <a:tr h="2306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 err="1">
                              <a:effectLst/>
                            </a:rPr>
                            <a:t>Hmin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zh-CN" sz="110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156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11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26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/>
                              </a:solidFill>
                              <a:effectLst/>
                            </a:rPr>
                            <a:t>35</a:t>
                          </a:r>
                          <a:endParaRPr lang="zh-CN" sz="1100" dirty="0">
                            <a:solidFill>
                              <a:schemeClr val="accent1"/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200448016"/>
                      </a:ext>
                    </a:extLst>
                  </a:tr>
                  <a:tr h="2306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 err="1">
                              <a:effectLst/>
                            </a:rPr>
                            <a:t>Hmax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180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zh-CN" sz="110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180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oMath>
                            </m:oMathPara>
                          </a14:m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</a:rPr>
                            <a:t>77</a:t>
                          </a:r>
                          <a:endParaRPr lang="zh-CN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99979207"/>
                      </a:ext>
                    </a:extLst>
                  </a:tr>
                  <a:tr h="2306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 err="1">
                              <a:effectLst/>
                            </a:rPr>
                            <a:t>Smin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r>
                            <a:rPr lang="en-US" altLang="zh-CN" sz="1100" dirty="0">
                              <a:effectLst/>
                            </a:rPr>
                            <a:t>43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43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43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43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/>
                              </a:solidFill>
                              <a:effectLst/>
                            </a:rPr>
                            <a:t>43</a:t>
                          </a:r>
                          <a:endParaRPr lang="zh-CN" sz="1100" dirty="0">
                            <a:solidFill>
                              <a:schemeClr val="accent1"/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4272709481"/>
                      </a:ext>
                    </a:extLst>
                  </a:tr>
                  <a:tr h="2306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Smax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30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255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255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</a:rPr>
                            <a:t>255</a:t>
                          </a:r>
                          <a:endParaRPr lang="zh-CN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923588369"/>
                      </a:ext>
                    </a:extLst>
                  </a:tr>
                  <a:tr h="2306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 err="1">
                              <a:effectLst/>
                            </a:rPr>
                            <a:t>Vmin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221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46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46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46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46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/>
                              </a:solidFill>
                              <a:effectLst/>
                            </a:rPr>
                            <a:t>46</a:t>
                          </a:r>
                          <a:endParaRPr lang="zh-CN" sz="1100" dirty="0">
                            <a:solidFill>
                              <a:schemeClr val="accent1"/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2619784976"/>
                      </a:ext>
                    </a:extLst>
                  </a:tr>
                  <a:tr h="2306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Vmax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255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255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</a:rPr>
                            <a:t>255</a:t>
                          </a:r>
                          <a:endParaRPr lang="zh-CN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4157403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420CB767-C266-1545-A5DC-04B8D70AF6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616347"/>
                  </p:ext>
                </p:extLst>
              </p:nvPr>
            </p:nvGraphicFramePr>
            <p:xfrm>
              <a:off x="4421840" y="4411723"/>
              <a:ext cx="4600253" cy="18542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57179">
                      <a:extLst>
                        <a:ext uri="{9D8B030D-6E8A-4147-A177-3AD203B41FA5}">
                          <a16:colId xmlns:a16="http://schemas.microsoft.com/office/drawing/2014/main" val="1075237739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2548397933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3482349459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235119833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4031275099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1719412757"/>
                        </a:ext>
                      </a:extLst>
                    </a:gridCol>
                    <a:gridCol w="657179">
                      <a:extLst>
                        <a:ext uri="{9D8B030D-6E8A-4147-A177-3AD203B41FA5}">
                          <a16:colId xmlns:a16="http://schemas.microsoft.com/office/drawing/2014/main" val="3419020578"/>
                        </a:ext>
                      </a:extLst>
                    </a:gridCol>
                  </a:tblGrid>
                  <a:tr h="25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白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 err="1">
                              <a:effectLst/>
                            </a:rPr>
                            <a:t>红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effectLst/>
                            </a:rPr>
                            <a:t>红</a:t>
                          </a: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橙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黄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绿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311531491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 err="1">
                              <a:effectLst/>
                            </a:rPr>
                            <a:t>Hmin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zh-CN" sz="110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156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11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26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/>
                              </a:solidFill>
                              <a:effectLst/>
                            </a:rPr>
                            <a:t>35</a:t>
                          </a:r>
                          <a:endParaRPr lang="zh-CN" sz="1100" dirty="0">
                            <a:solidFill>
                              <a:schemeClr val="accent1"/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200448016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 err="1">
                              <a:effectLst/>
                            </a:rPr>
                            <a:t>Hmax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180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zh-CN" sz="110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180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1600" marR="101600" marT="50800" marB="50800" anchor="ctr">
                        <a:blipFill>
                          <a:blip r:embed="rId3"/>
                          <a:stretch>
                            <a:fillRect l="-500000" t="-157692" r="-101923" b="-3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</a:rPr>
                            <a:t>77</a:t>
                          </a:r>
                          <a:endParaRPr lang="zh-CN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99979207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 err="1">
                              <a:effectLst/>
                            </a:rPr>
                            <a:t>Smin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r>
                            <a:rPr lang="en-US" altLang="zh-CN" sz="1100" dirty="0">
                              <a:effectLst/>
                            </a:rPr>
                            <a:t>43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43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43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43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/>
                              </a:solidFill>
                              <a:effectLst/>
                            </a:rPr>
                            <a:t>43</a:t>
                          </a:r>
                          <a:endParaRPr lang="zh-CN" sz="1100" dirty="0">
                            <a:solidFill>
                              <a:schemeClr val="accent1"/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4272709481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Smax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30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255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255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</a:rPr>
                            <a:t>255</a:t>
                          </a:r>
                          <a:endParaRPr lang="zh-CN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923588369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 err="1">
                              <a:effectLst/>
                            </a:rPr>
                            <a:t>Vmin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221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46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46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46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46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/>
                              </a:solidFill>
                              <a:effectLst/>
                            </a:rPr>
                            <a:t>46</a:t>
                          </a:r>
                          <a:endParaRPr lang="zh-CN" sz="1100" dirty="0">
                            <a:solidFill>
                              <a:schemeClr val="accent1"/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2619784976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Vmax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255</a:t>
                          </a:r>
                          <a:endParaRPr lang="zh-CN" sz="110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255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255</a:t>
                          </a:r>
                          <a:endParaRPr lang="zh-CN" sz="1100" dirty="0"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effectLst/>
                            </a:rPr>
                            <a:t>255</a:t>
                          </a:r>
                          <a:endParaRPr lang="zh-CN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Georgia" panose="02040502050405020303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41574032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5" name="Picture 1" descr="page7image9189600">
            <a:extLst>
              <a:ext uri="{FF2B5EF4-FFF2-40B4-BE49-F238E27FC236}">
                <a16:creationId xmlns:a16="http://schemas.microsoft.com/office/drawing/2014/main" id="{3D0DEC1B-023D-5641-825D-E5A42E77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57" y="4225840"/>
            <a:ext cx="4002458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696AB2B-D18B-A147-A01D-90C1DAD3A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57" y="2359551"/>
            <a:ext cx="3659471" cy="18576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AE9EA65-FDCA-FC4A-B436-24C58C2192D6}"/>
              </a:ext>
            </a:extLst>
          </p:cNvPr>
          <p:cNvSpPr/>
          <p:nvPr/>
        </p:nvSpPr>
        <p:spPr>
          <a:xfrm>
            <a:off x="322357" y="1942641"/>
            <a:ext cx="4009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Arial,BoldItalic"/>
              </a:rPr>
              <a:t>RGB</a:t>
            </a:r>
            <a:r>
              <a:rPr lang="en" altLang="zh-CN" dirty="0">
                <a:latin typeface="Wingdings" pitchFamily="2" charset="2"/>
              </a:rPr>
              <a:t></a:t>
            </a:r>
            <a:r>
              <a:rPr lang="en" altLang="zh-CN" dirty="0">
                <a:latin typeface="Arial,BoldItalic"/>
              </a:rPr>
              <a:t>HSV</a:t>
            </a:r>
            <a:r>
              <a:rPr lang="zh-CN" altLang="en-US" sz="1600" dirty="0">
                <a:latin typeface="Arial,BoldItalic"/>
              </a:rPr>
              <a:t>（</a:t>
            </a:r>
            <a:r>
              <a:rPr lang="zh-CN" altLang="en-US" sz="1600" dirty="0"/>
              <a:t>色彩，饱和度，明暗度 </a:t>
            </a:r>
            <a:r>
              <a:rPr lang="zh-CN" altLang="en-US" sz="1600" dirty="0">
                <a:latin typeface="Arial,BoldItalic"/>
              </a:rPr>
              <a:t>）</a:t>
            </a:r>
            <a:endParaRPr lang="en" altLang="zh-CN" dirty="0">
              <a:effectLst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712F63-A8F6-244B-AB20-E92D0439160A}"/>
              </a:ext>
            </a:extLst>
          </p:cNvPr>
          <p:cNvSpPr txBox="1"/>
          <p:nvPr/>
        </p:nvSpPr>
        <p:spPr>
          <a:xfrm>
            <a:off x="4947804" y="195094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Opencv</a:t>
            </a:r>
            <a:r>
              <a:rPr kumimoji="1" lang="zh-CN" altLang="en-US" dirty="0"/>
              <a:t>实现：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B63865-66A8-8340-A65F-9E00F5556B8A}"/>
              </a:ext>
            </a:extLst>
          </p:cNvPr>
          <p:cNvSpPr/>
          <p:nvPr/>
        </p:nvSpPr>
        <p:spPr>
          <a:xfrm>
            <a:off x="4640966" y="2446277"/>
            <a:ext cx="513964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/>
              <a:t>np.array([</a:t>
            </a:r>
            <a:r>
              <a:rPr lang="en-US" altLang="zh-CN" b="0" dirty="0">
                <a:solidFill>
                  <a:srgbClr val="00B050"/>
                </a:solidFill>
              </a:rPr>
              <a:t>h</a:t>
            </a:r>
            <a:r>
              <a:rPr lang="zh-CN" altLang="en-US" b="0" dirty="0">
                <a:solidFill>
                  <a:srgbClr val="00B050"/>
                </a:solidFill>
              </a:rPr>
              <a:t>,</a:t>
            </a:r>
            <a:r>
              <a:rPr lang="en-US" altLang="zh-CN" b="0" dirty="0">
                <a:solidFill>
                  <a:srgbClr val="00B050"/>
                </a:solidFill>
              </a:rPr>
              <a:t>s</a:t>
            </a:r>
            <a:r>
              <a:rPr lang="zh-CN" altLang="en-US" b="0" dirty="0">
                <a:solidFill>
                  <a:srgbClr val="00B050"/>
                </a:solidFill>
              </a:rPr>
              <a:t>,</a:t>
            </a:r>
            <a:r>
              <a:rPr lang="en-US" altLang="zh-CN" b="0" dirty="0">
                <a:solidFill>
                  <a:srgbClr val="00B050"/>
                </a:solidFill>
              </a:rPr>
              <a:t>v</a:t>
            </a:r>
            <a:r>
              <a:rPr lang="zh-CN" altLang="en-US" b="0" dirty="0"/>
              <a:t>])</a:t>
            </a:r>
            <a:endParaRPr lang="en-US" altLang="zh-CN" b="0" dirty="0"/>
          </a:p>
          <a:p>
            <a:r>
              <a:rPr lang="zh-CN" altLang="en-US" sz="1400" b="0" dirty="0"/>
              <a:t>lower_green=np.array([</a:t>
            </a:r>
            <a:r>
              <a:rPr lang="zh-CN" altLang="en-US" sz="1400" b="0" dirty="0">
                <a:solidFill>
                  <a:schemeClr val="accent1"/>
                </a:solidFill>
              </a:rPr>
              <a:t>35,</a:t>
            </a:r>
            <a:r>
              <a:rPr lang="en-US" altLang="zh-CN" sz="1400" b="0" dirty="0">
                <a:solidFill>
                  <a:schemeClr val="accent1"/>
                </a:solidFill>
              </a:rPr>
              <a:t>43</a:t>
            </a:r>
            <a:r>
              <a:rPr lang="zh-CN" altLang="en-US" sz="1400" b="0" dirty="0">
                <a:solidFill>
                  <a:schemeClr val="accent1"/>
                </a:solidFill>
              </a:rPr>
              <a:t>,</a:t>
            </a:r>
            <a:r>
              <a:rPr lang="en-US" altLang="zh-CN" sz="1400" b="0" dirty="0">
                <a:solidFill>
                  <a:schemeClr val="accent1"/>
                </a:solidFill>
              </a:rPr>
              <a:t>4</a:t>
            </a:r>
            <a:r>
              <a:rPr lang="zh-CN" altLang="en-US" sz="1400" b="0" dirty="0">
                <a:solidFill>
                  <a:schemeClr val="accent1"/>
                </a:solidFill>
              </a:rPr>
              <a:t>6</a:t>
            </a:r>
            <a:r>
              <a:rPr lang="zh-CN" altLang="en-US" sz="1400" b="0" dirty="0"/>
              <a:t>])#绿码色阈值下界</a:t>
            </a:r>
          </a:p>
          <a:p>
            <a:r>
              <a:rPr lang="zh-CN" altLang="en-US" sz="1400" b="0" dirty="0"/>
              <a:t>higher_green=np.array([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</a:rPr>
              <a:t>77,255,255</a:t>
            </a:r>
            <a:r>
              <a:rPr lang="zh-CN" altLang="en-US" sz="1400" b="0" dirty="0"/>
              <a:t>])#绿码色阈值上界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AE4DDF-C2B8-8D40-9912-02F5BCFFE7BA}"/>
              </a:ext>
            </a:extLst>
          </p:cNvPr>
          <p:cNvSpPr/>
          <p:nvPr/>
        </p:nvSpPr>
        <p:spPr>
          <a:xfrm>
            <a:off x="4640966" y="3428469"/>
            <a:ext cx="4341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cv2.inRange</a:t>
            </a:r>
            <a:r>
              <a:rPr lang="zh-CN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img_hsv,lower,higher</a:t>
            </a:r>
            <a:r>
              <a:rPr lang="zh-CN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）</a:t>
            </a:r>
            <a:endParaRPr lang="zh-CN" altLang="en-US" sz="1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6ABD25-9F37-6449-9068-BC9886E9F90E}"/>
              </a:ext>
            </a:extLst>
          </p:cNvPr>
          <p:cNvSpPr txBox="1"/>
          <p:nvPr/>
        </p:nvSpPr>
        <p:spPr>
          <a:xfrm>
            <a:off x="4640966" y="3845405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红码，检测方法同理</a:t>
            </a:r>
          </a:p>
        </p:txBody>
      </p:sp>
      <p:sp>
        <p:nvSpPr>
          <p:cNvPr id="18" name="Rectangle 469">
            <a:extLst>
              <a:ext uri="{FF2B5EF4-FFF2-40B4-BE49-F238E27FC236}">
                <a16:creationId xmlns:a16="http://schemas.microsoft.com/office/drawing/2014/main" id="{D96CA9CF-B532-F04C-A730-D5AC57DF8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392" y="691428"/>
            <a:ext cx="9916392" cy="69558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有效健康码识别</a:t>
            </a:r>
            <a:endParaRPr lang="ja-JP" altLang="en-US" sz="2000" kern="100" dirty="0">
              <a:solidFill>
                <a:schemeClr val="accent5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 smtClean="0">
                <a:solidFill>
                  <a:prstClr val="white"/>
                </a:solidFill>
              </a:rPr>
              <a:t>12</a:t>
            </a:fld>
            <a:endParaRPr lang="en-US" altLang="ja-JP">
              <a:solidFill>
                <a:prstClr val="white"/>
              </a:solidFill>
            </a:endParaRPr>
          </a:p>
        </p:txBody>
      </p:sp>
      <p:sp>
        <p:nvSpPr>
          <p:cNvPr id="1048714" name="Text Box 2"/>
          <p:cNvSpPr txBox="1">
            <a:spLocks noChangeArrowheads="1"/>
          </p:cNvSpPr>
          <p:nvPr/>
        </p:nvSpPr>
        <p:spPr bwMode="auto">
          <a:xfrm>
            <a:off x="706581" y="17751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</a:t>
            </a:r>
            <a:r>
              <a:rPr lang="ja-JP" altLang="en-US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</a:t>
            </a:r>
            <a:r>
              <a:rPr lang="zh-CN" altLang="en-US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算法实现</a:t>
            </a:r>
            <a:endParaRPr lang="ja-JP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B05312-FD0C-2A43-990A-98FF9B85312C}"/>
              </a:ext>
            </a:extLst>
          </p:cNvPr>
          <p:cNvSpPr/>
          <p:nvPr/>
        </p:nvSpPr>
        <p:spPr>
          <a:xfrm>
            <a:off x="-10392" y="1170822"/>
            <a:ext cx="980278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识别动态健康码以及正确对应名字</a:t>
            </a:r>
            <a:endParaRPr lang="en-US" altLang="zh-CN" kern="100" dirty="0">
              <a:solidFill>
                <a:schemeClr val="accent5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识别动态健康码的目的是防止用</a:t>
            </a:r>
            <a:r>
              <a:rPr lang="zh-CN" altLang="en-US" sz="1800" kern="100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静态健康码截图</a:t>
            </a:r>
            <a:r>
              <a:rPr lang="zh-CN" altLang="en-US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能通过健康码检测</a:t>
            </a:r>
            <a:endParaRPr lang="en-US" altLang="zh-CN" sz="1800" kern="100" dirty="0">
              <a:solidFill>
                <a:schemeClr val="accent5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识别正确对应名字的目的是防止</a:t>
            </a:r>
            <a:r>
              <a:rPr lang="zh-CN" altLang="en-US" sz="1800" kern="100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用他人健康码</a:t>
            </a:r>
            <a:r>
              <a:rPr lang="zh-CN" altLang="en-US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也能通过健康码检测</a:t>
            </a:r>
            <a:endParaRPr lang="en-US" altLang="zh-CN" sz="1800" kern="100" dirty="0">
              <a:solidFill>
                <a:schemeClr val="accent5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800" dirty="0"/>
          </a:p>
        </p:txBody>
      </p:sp>
      <p:pic>
        <p:nvPicPr>
          <p:cNvPr id="12" name="图片 11" descr="QR 代码&#10;&#10;描述已自动生成">
            <a:extLst>
              <a:ext uri="{FF2B5EF4-FFF2-40B4-BE49-F238E27FC236}">
                <a16:creationId xmlns:a16="http://schemas.microsoft.com/office/drawing/2014/main" id="{13CC81CB-93A5-0F48-8D9F-C61A4444A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6001"/>
            <a:ext cx="3545392" cy="4144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B542202-B56B-1D4E-9936-5E398598C6F1}"/>
                  </a:ext>
                </a:extLst>
              </p:cNvPr>
              <p:cNvSpPr txBox="1"/>
              <p:nvPr/>
            </p:nvSpPr>
            <p:spPr>
              <a:xfrm>
                <a:off x="4463143" y="2060688"/>
                <a:ext cx="5114781" cy="4939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由</a:t>
                </a:r>
                <a:r>
                  <a:rPr kumimoji="1" lang="en-US" altLang="zh-CN" sz="2000" b="0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pybzar</a:t>
                </a:r>
                <a:r>
                  <a:rPr kumimoji="1"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库确定</a:t>
                </a:r>
                <a:r>
                  <a:rPr kumimoji="1"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ABCD</a:t>
                </a:r>
                <a:r>
                  <a:rPr kumimoji="1"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四点的位置</a:t>
                </a:r>
                <a:endParaRPr kumimoji="1"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通过公式</a:t>
                </a:r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(1)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itchFamily="2" charset="2"/>
                  </a:rPr>
                  <a:t>（以</a:t>
                </a:r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itchFamily="2" charset="2"/>
                  </a:rPr>
                  <a:t>p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itchFamily="2" charset="2"/>
                  </a:rPr>
                  <a:t>点为例子）</a:t>
                </a:r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</a:t>
                </a: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zh-CN" altLang="zh-CN" sz="2000" dirty="0"/>
              </a:p>
              <a:p>
                <a:endParaRPr lang="en-US" altLang="zh-CN" sz="14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CN" altLang="en-US" sz="14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1400" b="0" i="1">
                        <a:latin typeface="Cambria Math" panose="02040503050406030204" pitchFamily="18" charset="0"/>
                      </a:rPr>
                      <m:t>比例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系数</m:t>
                    </m:r>
                  </m:oMath>
                </a14:m>
                <a:r>
                  <a:rPr lang="zh-CN" altLang="en-US" sz="14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，</a:t>
                </a:r>
                <a:r>
                  <a:rPr lang="en-US" altLang="zh-CN" sz="1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14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=</a:t>
                </a:r>
                <a:r>
                  <a:rPr lang="zh-CN" altLang="zh-CN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Ap</m:t>
                        </m:r>
                      </m:num>
                      <m:den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p</m:t>
                        </m:r>
                      </m:den>
                    </m:f>
                  </m:oMath>
                </a14:m>
                <a:endParaRPr lang="en-US" altLang="zh-CN" sz="14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=&gt;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由</a:t>
                </a:r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A.B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点可以确定</a:t>
                </a:r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点，</a:t>
                </a:r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QMN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点同理</a:t>
                </a:r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将公式变形写成公式</a:t>
                </a:r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(2)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itchFamily="2" charset="2"/>
                  </a:rPr>
                  <a:t>（以</a:t>
                </a:r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itchFamily="2" charset="2"/>
                  </a:rPr>
                  <a:t>n2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itchFamily="2" charset="2"/>
                  </a:rPr>
                  <a:t>点为例子）</a:t>
                </a:r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</a:t>
                </a: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zh-CN" altLang="zh-CN" sz="20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eqArr>
                            <m:eqArr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sub>
                              </m:sSub>
                            </m:e>
                          </m:eqArr>
                        </m:e>
                      </m:mr>
                      <m:m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/>
                      </m:mr>
                    </m:m>
                  </m:oMath>
                </a14:m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14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400" b="0" i="1">
                        <a:latin typeface="Cambria Math" panose="02040503050406030204" pitchFamily="18" charset="0"/>
                      </a:rPr>
                      <m:t>为比例系数</m:t>
                    </m:r>
                  </m:oMath>
                </a14:m>
                <a:r>
                  <a:rPr lang="zh-CN" altLang="en-US" sz="14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，</a:t>
                </a:r>
                <a:r>
                  <a:rPr lang="en-US" altLang="zh-CN" sz="1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14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=</a:t>
                </a:r>
                <a:r>
                  <a:rPr lang="zh-CN" altLang="zh-CN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𝑸𝒑</m:t>
                        </m:r>
                      </m:den>
                    </m:f>
                  </m:oMath>
                </a14:m>
                <a:endParaRPr lang="en-US" altLang="zh-CN" sz="14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PQ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点可以确定</a:t>
                </a:r>
                <a:r>
                  <a:rPr lang="en-US" altLang="zh-CN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n2,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其余点同理</a:t>
                </a:r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B542202-B56B-1D4E-9936-5E398598C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3" y="2060688"/>
                <a:ext cx="5114781" cy="4939494"/>
              </a:xfrm>
              <a:prstGeom prst="rect">
                <a:avLst/>
              </a:prstGeom>
              <a:blipFill>
                <a:blip r:embed="rId4"/>
                <a:stretch>
                  <a:fillRect l="-1238" t="-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69">
            <a:extLst>
              <a:ext uri="{FF2B5EF4-FFF2-40B4-BE49-F238E27FC236}">
                <a16:creationId xmlns:a16="http://schemas.microsoft.com/office/drawing/2014/main" id="{4852FC0B-29C9-E24A-AF5D-B5244A664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392" y="494001"/>
            <a:ext cx="9916392" cy="69558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有效健康码识别</a:t>
            </a:r>
            <a:endParaRPr lang="ja-JP" altLang="en-US" sz="2000" kern="100" dirty="0">
              <a:solidFill>
                <a:schemeClr val="accent5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3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 smtClean="0">
                <a:solidFill>
                  <a:prstClr val="white"/>
                </a:solidFill>
              </a:rPr>
              <a:t>13</a:t>
            </a:fld>
            <a:endParaRPr lang="en-US" altLang="ja-JP">
              <a:solidFill>
                <a:prstClr val="white"/>
              </a:solidFill>
            </a:endParaRPr>
          </a:p>
        </p:txBody>
      </p:sp>
      <p:sp>
        <p:nvSpPr>
          <p:cNvPr id="1048714" name="Text Box 2"/>
          <p:cNvSpPr txBox="1">
            <a:spLocks noChangeArrowheads="1"/>
          </p:cNvSpPr>
          <p:nvPr/>
        </p:nvSpPr>
        <p:spPr bwMode="auto">
          <a:xfrm>
            <a:off x="706581" y="17751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</a:t>
            </a:r>
            <a:r>
              <a:rPr lang="ja-JP" altLang="en-US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</a:t>
            </a:r>
            <a:r>
              <a:rPr lang="zh-CN" altLang="en-US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算法实现</a:t>
            </a:r>
            <a:endParaRPr lang="ja-JP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 descr="卡通人物&#10;&#10;中度可信度描述已自动生成">
            <a:extLst>
              <a:ext uri="{FF2B5EF4-FFF2-40B4-BE49-F238E27FC236}">
                <a16:creationId xmlns:a16="http://schemas.microsoft.com/office/drawing/2014/main" id="{8ACFDCB8-8EBB-FD4E-88DE-9031C247C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6" y="4221135"/>
            <a:ext cx="1733189" cy="977900"/>
          </a:xfrm>
          <a:prstGeom prst="rect">
            <a:avLst/>
          </a:prstGeom>
        </p:spPr>
      </p:pic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2CB33D92-1A11-2949-9A83-0CA3F88E8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1" y="2122858"/>
            <a:ext cx="589910" cy="841168"/>
          </a:xfrm>
          <a:prstGeom prst="rect">
            <a:avLst/>
          </a:prstGeom>
        </p:spPr>
      </p:pic>
      <p:pic>
        <p:nvPicPr>
          <p:cNvPr id="14" name="图片 13" descr="图标&#10;&#10;描述已自动生成">
            <a:extLst>
              <a:ext uri="{FF2B5EF4-FFF2-40B4-BE49-F238E27FC236}">
                <a16:creationId xmlns:a16="http://schemas.microsoft.com/office/drawing/2014/main" id="{6514E340-FBC0-F14F-866B-BA652E724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" y="2970139"/>
            <a:ext cx="548774" cy="828338"/>
          </a:xfrm>
          <a:prstGeom prst="rect">
            <a:avLst/>
          </a:prstGeom>
        </p:spPr>
      </p:pic>
      <p:sp>
        <p:nvSpPr>
          <p:cNvPr id="18" name="テキスト ボックス 4">
            <a:extLst>
              <a:ext uri="{FF2B5EF4-FFF2-40B4-BE49-F238E27FC236}">
                <a16:creationId xmlns:a16="http://schemas.microsoft.com/office/drawing/2014/main" id="{365F33A4-84E0-9542-9C8E-CA1AF6CB3C5C}"/>
              </a:ext>
            </a:extLst>
          </p:cNvPr>
          <p:cNvSpPr txBox="1"/>
          <p:nvPr/>
        </p:nvSpPr>
        <p:spPr>
          <a:xfrm>
            <a:off x="702474" y="2171129"/>
            <a:ext cx="548774" cy="830997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9" name="文本框 32">
            <a:extLst>
              <a:ext uri="{FF2B5EF4-FFF2-40B4-BE49-F238E27FC236}">
                <a16:creationId xmlns:a16="http://schemas.microsoft.com/office/drawing/2014/main" id="{57CBB12C-4109-4F4B-8964-E7CABF8C0D13}"/>
              </a:ext>
            </a:extLst>
          </p:cNvPr>
          <p:cNvSpPr txBox="1"/>
          <p:nvPr/>
        </p:nvSpPr>
        <p:spPr>
          <a:xfrm>
            <a:off x="2073113" y="2579420"/>
            <a:ext cx="2739607" cy="830997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0" i="1" dirty="0"/>
              <a:t>均值哈希算法</a:t>
            </a:r>
            <a:r>
              <a:rPr lang="en-US" altLang="zh-CN" b="0" i="1" dirty="0" err="1"/>
              <a:t>ahash</a:t>
            </a:r>
            <a:r>
              <a:rPr lang="zh-CN" altLang="en-US" b="0" i="1" dirty="0"/>
              <a:t>对比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テキスト ボックス 4">
            <a:extLst>
              <a:ext uri="{FF2B5EF4-FFF2-40B4-BE49-F238E27FC236}">
                <a16:creationId xmlns:a16="http://schemas.microsoft.com/office/drawing/2014/main" id="{D589B91C-76B7-5940-9D41-A01D3BAE2DDA}"/>
              </a:ext>
            </a:extLst>
          </p:cNvPr>
          <p:cNvSpPr txBox="1"/>
          <p:nvPr/>
        </p:nvSpPr>
        <p:spPr>
          <a:xfrm>
            <a:off x="732377" y="3002126"/>
            <a:ext cx="548774" cy="830997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1" name="直接箭头连接符 21">
            <a:extLst>
              <a:ext uri="{FF2B5EF4-FFF2-40B4-BE49-F238E27FC236}">
                <a16:creationId xmlns:a16="http://schemas.microsoft.com/office/drawing/2014/main" id="{AAA392B6-257C-B141-A478-1EE3F68EBAF0}"/>
              </a:ext>
            </a:extLst>
          </p:cNvPr>
          <p:cNvCxnSpPr>
            <a:cxnSpLocks/>
          </p:cNvCxnSpPr>
          <p:nvPr/>
        </p:nvCxnSpPr>
        <p:spPr bwMode="auto">
          <a:xfrm>
            <a:off x="1270694" y="2541504"/>
            <a:ext cx="793051" cy="293716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28BCE5D-3783-D946-AD8C-7CDD206C0214}"/>
              </a:ext>
            </a:extLst>
          </p:cNvPr>
          <p:cNvCxnSpPr>
            <a:cxnSpLocks/>
            <a:stCxn id="20" idx="3"/>
          </p:cNvCxnSpPr>
          <p:nvPr/>
        </p:nvCxnSpPr>
        <p:spPr bwMode="auto">
          <a:xfrm flipV="1">
            <a:off x="1281151" y="2996015"/>
            <a:ext cx="782594" cy="42161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文本框 32">
            <a:extLst>
              <a:ext uri="{FF2B5EF4-FFF2-40B4-BE49-F238E27FC236}">
                <a16:creationId xmlns:a16="http://schemas.microsoft.com/office/drawing/2014/main" id="{09E1FB1E-C311-2D45-A223-7E35FE0A6DB0}"/>
              </a:ext>
            </a:extLst>
          </p:cNvPr>
          <p:cNvSpPr txBox="1"/>
          <p:nvPr/>
        </p:nvSpPr>
        <p:spPr>
          <a:xfrm>
            <a:off x="5241459" y="2699373"/>
            <a:ext cx="3134394" cy="461665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0" i="1" dirty="0"/>
              <a:t>得出的值与阈值对比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8" name="直接箭头连接符 21">
            <a:extLst>
              <a:ext uri="{FF2B5EF4-FFF2-40B4-BE49-F238E27FC236}">
                <a16:creationId xmlns:a16="http://schemas.microsoft.com/office/drawing/2014/main" id="{60C690DA-5AF6-9F40-A1B5-4CA2FD60492E}"/>
              </a:ext>
            </a:extLst>
          </p:cNvPr>
          <p:cNvCxnSpPr>
            <a:cxnSpLocks/>
          </p:cNvCxnSpPr>
          <p:nvPr/>
        </p:nvCxnSpPr>
        <p:spPr bwMode="auto">
          <a:xfrm flipV="1">
            <a:off x="4797879" y="2915616"/>
            <a:ext cx="470308" cy="1459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21">
            <a:extLst>
              <a:ext uri="{FF2B5EF4-FFF2-40B4-BE49-F238E27FC236}">
                <a16:creationId xmlns:a16="http://schemas.microsoft.com/office/drawing/2014/main" id="{06559AED-FFF7-3A48-BC1F-6759995627F1}"/>
              </a:ext>
            </a:extLst>
          </p:cNvPr>
          <p:cNvCxnSpPr>
            <a:cxnSpLocks/>
          </p:cNvCxnSpPr>
          <p:nvPr/>
        </p:nvCxnSpPr>
        <p:spPr bwMode="auto">
          <a:xfrm>
            <a:off x="6767969" y="3146449"/>
            <a:ext cx="0" cy="258534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文本框 32">
            <a:extLst>
              <a:ext uri="{FF2B5EF4-FFF2-40B4-BE49-F238E27FC236}">
                <a16:creationId xmlns:a16="http://schemas.microsoft.com/office/drawing/2014/main" id="{EE67CB1A-9853-BF41-BD15-AA55E1B39320}"/>
              </a:ext>
            </a:extLst>
          </p:cNvPr>
          <p:cNvSpPr txBox="1"/>
          <p:nvPr/>
        </p:nvSpPr>
        <p:spPr>
          <a:xfrm>
            <a:off x="5033033" y="3411619"/>
            <a:ext cx="4415856" cy="461665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0" i="1" dirty="0"/>
              <a:t>大于阈值</a:t>
            </a:r>
            <a:r>
              <a:rPr lang="en-US" altLang="zh-CN" b="0" i="1" dirty="0"/>
              <a:t>=&gt;</a:t>
            </a:r>
            <a:r>
              <a:rPr lang="zh-CN" altLang="en-US" b="0" i="1" dirty="0"/>
              <a:t>动图，否则静态图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4" name="图片 33" descr="文本&#10;&#10;描述已自动生成">
            <a:extLst>
              <a:ext uri="{FF2B5EF4-FFF2-40B4-BE49-F238E27FC236}">
                <a16:creationId xmlns:a16="http://schemas.microsoft.com/office/drawing/2014/main" id="{669F35B8-EC0E-DF48-AB04-EA1865041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05" y="5281510"/>
            <a:ext cx="1631908" cy="930697"/>
          </a:xfrm>
          <a:prstGeom prst="rect">
            <a:avLst/>
          </a:prstGeom>
        </p:spPr>
      </p:pic>
      <p:sp>
        <p:nvSpPr>
          <p:cNvPr id="38" name="テキスト ボックス 4">
            <a:extLst>
              <a:ext uri="{FF2B5EF4-FFF2-40B4-BE49-F238E27FC236}">
                <a16:creationId xmlns:a16="http://schemas.microsoft.com/office/drawing/2014/main" id="{9E18CECD-EFF2-A54E-8B41-1C2C64877391}"/>
              </a:ext>
            </a:extLst>
          </p:cNvPr>
          <p:cNvSpPr txBox="1"/>
          <p:nvPr/>
        </p:nvSpPr>
        <p:spPr>
          <a:xfrm>
            <a:off x="502011" y="4257368"/>
            <a:ext cx="1795658" cy="854932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0" name="テキスト ボックス 4">
            <a:extLst>
              <a:ext uri="{FF2B5EF4-FFF2-40B4-BE49-F238E27FC236}">
                <a16:creationId xmlns:a16="http://schemas.microsoft.com/office/drawing/2014/main" id="{A8515CF2-3305-2E47-8BE4-12990AAD3251}"/>
              </a:ext>
            </a:extLst>
          </p:cNvPr>
          <p:cNvSpPr txBox="1"/>
          <p:nvPr/>
        </p:nvSpPr>
        <p:spPr>
          <a:xfrm>
            <a:off x="500988" y="5343323"/>
            <a:ext cx="1776963" cy="867212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41" name="直接箭头连接符 21">
            <a:extLst>
              <a:ext uri="{FF2B5EF4-FFF2-40B4-BE49-F238E27FC236}">
                <a16:creationId xmlns:a16="http://schemas.microsoft.com/office/drawing/2014/main" id="{D07F91C1-8D41-1542-9007-21B9F8011E02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 bwMode="auto">
          <a:xfrm>
            <a:off x="2297669" y="4684834"/>
            <a:ext cx="951243" cy="457273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直接箭头连接符 21">
            <a:extLst>
              <a:ext uri="{FF2B5EF4-FFF2-40B4-BE49-F238E27FC236}">
                <a16:creationId xmlns:a16="http://schemas.microsoft.com/office/drawing/2014/main" id="{AD677CE3-0B25-5B4F-A1AA-4A345F47A931}"/>
              </a:ext>
            </a:extLst>
          </p:cNvPr>
          <p:cNvCxnSpPr>
            <a:cxnSpLocks/>
            <a:stCxn id="40" idx="3"/>
            <a:endCxn id="45" idx="1"/>
          </p:cNvCxnSpPr>
          <p:nvPr/>
        </p:nvCxnSpPr>
        <p:spPr bwMode="auto">
          <a:xfrm flipV="1">
            <a:off x="2277951" y="5142107"/>
            <a:ext cx="970961" cy="634822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文本框 32">
            <a:extLst>
              <a:ext uri="{FF2B5EF4-FFF2-40B4-BE49-F238E27FC236}">
                <a16:creationId xmlns:a16="http://schemas.microsoft.com/office/drawing/2014/main" id="{7BA9A48C-180D-C944-A82A-83DA47F9F005}"/>
              </a:ext>
            </a:extLst>
          </p:cNvPr>
          <p:cNvSpPr txBox="1"/>
          <p:nvPr/>
        </p:nvSpPr>
        <p:spPr>
          <a:xfrm>
            <a:off x="3248912" y="4911274"/>
            <a:ext cx="2081711" cy="461665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0" i="1" dirty="0"/>
              <a:t>三直方图算法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文本框 32">
            <a:extLst>
              <a:ext uri="{FF2B5EF4-FFF2-40B4-BE49-F238E27FC236}">
                <a16:creationId xmlns:a16="http://schemas.microsoft.com/office/drawing/2014/main" id="{8E51EA39-6F29-E043-8ECA-230E9050E727}"/>
              </a:ext>
            </a:extLst>
          </p:cNvPr>
          <p:cNvSpPr txBox="1"/>
          <p:nvPr/>
        </p:nvSpPr>
        <p:spPr>
          <a:xfrm>
            <a:off x="5993041" y="4911275"/>
            <a:ext cx="3134394" cy="461665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0" i="1" dirty="0"/>
              <a:t>得出的值与阈值对比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" name="文本框 32">
            <a:extLst>
              <a:ext uri="{FF2B5EF4-FFF2-40B4-BE49-F238E27FC236}">
                <a16:creationId xmlns:a16="http://schemas.microsoft.com/office/drawing/2014/main" id="{E10C7B72-2FAE-A744-8664-7CEC99F69FD4}"/>
              </a:ext>
            </a:extLst>
          </p:cNvPr>
          <p:cNvSpPr txBox="1"/>
          <p:nvPr/>
        </p:nvSpPr>
        <p:spPr>
          <a:xfrm>
            <a:off x="5993041" y="4221136"/>
            <a:ext cx="3134394" cy="461665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0" i="1" dirty="0"/>
              <a:t>小于阈值</a:t>
            </a:r>
            <a:r>
              <a:rPr lang="en-US" altLang="zh-CN" b="0" i="1" dirty="0"/>
              <a:t>=&gt;</a:t>
            </a:r>
            <a:r>
              <a:rPr lang="zh-CN" altLang="en-US" b="0" i="1" dirty="0"/>
              <a:t>非本人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1" name="直接箭头连接符 21">
            <a:extLst>
              <a:ext uri="{FF2B5EF4-FFF2-40B4-BE49-F238E27FC236}">
                <a16:creationId xmlns:a16="http://schemas.microsoft.com/office/drawing/2014/main" id="{4F31DBFB-FFC9-D64E-8BE1-3BC8E4087D71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 bwMode="auto">
          <a:xfrm>
            <a:off x="5330623" y="5142107"/>
            <a:ext cx="662418" cy="1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21">
            <a:extLst>
              <a:ext uri="{FF2B5EF4-FFF2-40B4-BE49-F238E27FC236}">
                <a16:creationId xmlns:a16="http://schemas.microsoft.com/office/drawing/2014/main" id="{41108FBE-3CE8-6743-A432-C0C4099FE3BB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 bwMode="auto">
          <a:xfrm flipV="1">
            <a:off x="7560238" y="4682801"/>
            <a:ext cx="0" cy="228474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8B31904-8F71-D44A-8A66-D2152A86E90B}"/>
              </a:ext>
            </a:extLst>
          </p:cNvPr>
          <p:cNvSpPr/>
          <p:nvPr/>
        </p:nvSpPr>
        <p:spPr>
          <a:xfrm>
            <a:off x="2680326" y="5732482"/>
            <a:ext cx="5590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成果：成功有效识别健康码的识别</a:t>
            </a:r>
            <a:endParaRPr lang="en-US" altLang="zh-CN" kern="100" dirty="0">
              <a:solidFill>
                <a:prstClr val="black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2F332BD-ED9C-BB45-929C-D83E0D972ED6}"/>
              </a:ext>
            </a:extLst>
          </p:cNvPr>
          <p:cNvSpPr/>
          <p:nvPr/>
        </p:nvSpPr>
        <p:spPr>
          <a:xfrm>
            <a:off x="-10392" y="1170822"/>
            <a:ext cx="980278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识别动态健康码以及正确对应名字</a:t>
            </a:r>
            <a:endParaRPr lang="en-US" altLang="zh-CN" kern="100" dirty="0">
              <a:solidFill>
                <a:schemeClr val="accent5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识别动态健康码的目的是防止用静态健康码截图能通过健康码检测</a:t>
            </a:r>
            <a:endParaRPr lang="en-US" altLang="zh-CN" sz="1800" kern="100" dirty="0">
              <a:solidFill>
                <a:schemeClr val="accent5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识别正确对应名字的目的是防止用他人健康码也能通过健康码检测</a:t>
            </a:r>
            <a:endParaRPr lang="en-US" altLang="zh-CN" sz="1800" kern="100" dirty="0">
              <a:solidFill>
                <a:schemeClr val="accent5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800" dirty="0"/>
          </a:p>
        </p:txBody>
      </p:sp>
      <p:sp>
        <p:nvSpPr>
          <p:cNvPr id="32" name="Rectangle 469">
            <a:extLst>
              <a:ext uri="{FF2B5EF4-FFF2-40B4-BE49-F238E27FC236}">
                <a16:creationId xmlns:a16="http://schemas.microsoft.com/office/drawing/2014/main" id="{79685F20-F68C-624B-9381-1F3D04F7C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392" y="494001"/>
            <a:ext cx="9916392" cy="69558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kern="10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有效健康</a:t>
            </a:r>
            <a:r>
              <a:rPr lang="zh-CN" altLang="en-US" sz="20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码识别</a:t>
            </a:r>
            <a:endParaRPr lang="ja-JP" altLang="en-US" sz="2000" kern="100" dirty="0">
              <a:solidFill>
                <a:schemeClr val="accent5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59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 smtClean="0">
                <a:solidFill>
                  <a:prstClr val="white"/>
                </a:solidFill>
              </a:rPr>
              <a:t>14</a:t>
            </a:fld>
            <a:endParaRPr lang="en-US" altLang="ja-JP">
              <a:solidFill>
                <a:prstClr val="white"/>
              </a:solidFill>
            </a:endParaRPr>
          </a:p>
        </p:txBody>
      </p:sp>
      <p:sp>
        <p:nvSpPr>
          <p:cNvPr id="1048730" name="Text Box 2"/>
          <p:cNvSpPr txBox="1">
            <a:spLocks noChangeArrowheads="1"/>
          </p:cNvSpPr>
          <p:nvPr/>
        </p:nvSpPr>
        <p:spPr bwMode="auto">
          <a:xfrm>
            <a:off x="706581" y="17751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六</a:t>
            </a:r>
            <a:r>
              <a:rPr lang="ja-JP" altLang="en-US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</a:t>
            </a:r>
            <a:r>
              <a:rPr lang="zh-CN" altLang="en-US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课题及对策</a:t>
            </a:r>
            <a:endParaRPr lang="ja-JP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48732" name="文本框 88"/>
          <p:cNvSpPr txBox="1"/>
          <p:nvPr/>
        </p:nvSpPr>
        <p:spPr>
          <a:xfrm>
            <a:off x="-10392" y="2094897"/>
            <a:ext cx="99060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对策一：视频当中的多帧坐标取平均使得结果波动变小</a:t>
            </a:r>
            <a:endParaRPr lang="en-US" altLang="zh-CN" sz="2000" b="0" kern="100" dirty="0">
              <a:solidFill>
                <a:prstClr val="black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对策二：计算多次图片相似度取平均</a:t>
            </a:r>
            <a:endParaRPr lang="en-US" altLang="zh-CN" sz="2000" b="0" kern="100" dirty="0">
              <a:solidFill>
                <a:prstClr val="black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733" name="矩形 121"/>
          <p:cNvSpPr/>
          <p:nvPr/>
        </p:nvSpPr>
        <p:spPr>
          <a:xfrm>
            <a:off x="-10392" y="1387011"/>
            <a:ext cx="9916392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课题一</a:t>
            </a:r>
            <a:r>
              <a:rPr lang="zh-CN" altLang="en-US" sz="2000" b="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：二维码坐标</a:t>
            </a:r>
            <a:r>
              <a:rPr lang="en-US" altLang="zh-CN" sz="2000" b="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ABCD</a:t>
            </a:r>
            <a:r>
              <a:rPr lang="zh-CN" altLang="en-US" sz="2000" b="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点随机波动，导致动图名字检测的不准</a:t>
            </a:r>
            <a:endParaRPr lang="en-US" altLang="zh-CN" sz="2000" b="0" kern="100" dirty="0">
              <a:solidFill>
                <a:prstClr val="black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zh-CN" altLang="en-US" sz="2000" b="0" kern="100" dirty="0">
              <a:solidFill>
                <a:prstClr val="black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29BC77-0D0D-8A4F-81A9-250F4260097E}"/>
              </a:ext>
            </a:extLst>
          </p:cNvPr>
          <p:cNvSpPr/>
          <p:nvPr/>
        </p:nvSpPr>
        <p:spPr>
          <a:xfrm>
            <a:off x="-10392" y="4155136"/>
            <a:ext cx="7439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solidFill>
                  <a:schemeClr val="accent5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课题二</a:t>
            </a:r>
            <a:r>
              <a:rPr lang="zh-CN" altLang="en-US" sz="2000" b="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：树莓派上面运行缓慢（图像帧数低甚至卡住）</a:t>
            </a:r>
            <a:endParaRPr lang="en-US" altLang="zh-CN" sz="2000" b="0" kern="100" dirty="0">
              <a:solidFill>
                <a:prstClr val="black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88">
            <a:extLst>
              <a:ext uri="{FF2B5EF4-FFF2-40B4-BE49-F238E27FC236}">
                <a16:creationId xmlns:a16="http://schemas.microsoft.com/office/drawing/2014/main" id="{517DA05E-1C96-1344-B017-768074BBC133}"/>
              </a:ext>
            </a:extLst>
          </p:cNvPr>
          <p:cNvSpPr txBox="1"/>
          <p:nvPr/>
        </p:nvSpPr>
        <p:spPr>
          <a:xfrm>
            <a:off x="-10392" y="4524354"/>
            <a:ext cx="99060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对策一：采取多进程的方式缓解树莓派性能压力</a:t>
            </a:r>
            <a:endParaRPr lang="en-US" altLang="zh-CN" sz="2000" b="0" kern="100" dirty="0">
              <a:solidFill>
                <a:prstClr val="black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对策二：降低视频读取图像大小</a:t>
            </a:r>
            <a:endParaRPr lang="en-US" altLang="zh-CN" sz="2000" b="0" kern="100" dirty="0">
              <a:solidFill>
                <a:prstClr val="black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C24CB8-0892-0C4F-A447-DC82B10F8174}"/>
              </a:ext>
            </a:extLst>
          </p:cNvPr>
          <p:cNvSpPr/>
          <p:nvPr/>
        </p:nvSpPr>
        <p:spPr>
          <a:xfrm>
            <a:off x="-20784" y="2771659"/>
            <a:ext cx="669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成果：</a:t>
            </a:r>
            <a:r>
              <a:rPr lang="zh-CN" altLang="en-US" sz="160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最终识别率更高，由原来的</a:t>
            </a:r>
            <a:r>
              <a:rPr lang="en-US" altLang="zh-CN" sz="160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50%</a:t>
            </a:r>
            <a:r>
              <a:rPr lang="zh-CN" altLang="en-US" sz="160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的识别率变成</a:t>
            </a:r>
            <a:r>
              <a:rPr lang="en-US" altLang="zh-CN" sz="160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90%</a:t>
            </a:r>
            <a:endParaRPr lang="en-US" altLang="zh-CN" kern="100" dirty="0">
              <a:solidFill>
                <a:prstClr val="black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F21465-DD62-EA4C-B56C-0A5F30CCEB7D}"/>
              </a:ext>
            </a:extLst>
          </p:cNvPr>
          <p:cNvSpPr/>
          <p:nvPr/>
        </p:nvSpPr>
        <p:spPr>
          <a:xfrm>
            <a:off x="-20785" y="5232240"/>
            <a:ext cx="7508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成果：</a:t>
            </a:r>
            <a:r>
              <a:rPr lang="zh-CN" altLang="en-US" sz="160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每个界面的按钮响应速度更快，在</a:t>
            </a:r>
            <a:r>
              <a:rPr lang="en-US" altLang="zh-CN" sz="1600" kern="100" dirty="0" err="1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gui</a:t>
            </a:r>
            <a:r>
              <a:rPr lang="zh-CN" altLang="en-US" sz="160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视频播放更流畅</a:t>
            </a:r>
            <a:endParaRPr lang="en-US" altLang="zh-CN" kern="100" dirty="0">
              <a:solidFill>
                <a:prstClr val="black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164CE-0C4C-487C-B0A0-9D4E20D65848}" type="slidenum">
              <a:rPr lang="en-US" altLang="ja-JP">
                <a:latin typeface="Microsoft YaHei" pitchFamily="34" charset="-122"/>
                <a:ea typeface="Microsoft YaHei" pitchFamily="34" charset="-122"/>
              </a:rPr>
              <a:t>15</a:t>
            </a:fld>
            <a:endParaRPr lang="en-US" altLang="ja-JP" dirty="0">
              <a:latin typeface="Microsoft YaHei" pitchFamily="34" charset="-122"/>
              <a:ea typeface="Microsoft YaHei" pitchFamily="34" charset="-122"/>
            </a:endParaRPr>
          </a:p>
        </p:txBody>
      </p:sp>
      <p:graphicFrame>
        <p:nvGraphicFramePr>
          <p:cNvPr id="4194304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731111"/>
              </p:ext>
            </p:extLst>
          </p:nvPr>
        </p:nvGraphicFramePr>
        <p:xfrm>
          <a:off x="292100" y="942397"/>
          <a:ext cx="6105997" cy="4259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0370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800" baseline="0" dirty="0">
                          <a:latin typeface="STFangsong" panose="02010600040101010101" pitchFamily="2" charset="-122"/>
                          <a:ea typeface="STFangsong" panose="02010600040101010101" pitchFamily="2" charset="-122"/>
                        </a:rPr>
                        <a:t>不足</a:t>
                      </a:r>
                      <a:endParaRPr kumimoji="1" lang="ja-JP" altLang="en-US" sz="2800" dirty="0">
                        <a:latin typeface="STFangsong" panose="02010600040101010101" pitchFamily="2" charset="-122"/>
                        <a:ea typeface="STFangsong" panose="02010600040101010101" pitchFamily="2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dirty="0">
                          <a:solidFill>
                            <a:schemeClr val="bg1"/>
                          </a:solidFill>
                          <a:latin typeface="STFangsong" panose="02010600040101010101" pitchFamily="2" charset="-122"/>
                          <a:ea typeface="STFangsong" panose="02010600040101010101" pitchFamily="2" charset="-122"/>
                          <a:cs typeface="+mn-ea"/>
                        </a:rPr>
                        <a:t>展望</a:t>
                      </a:r>
                      <a:endParaRPr kumimoji="1" lang="ja-JP" altLang="en-US" sz="2800" dirty="0">
                        <a:latin typeface="STFangsong" panose="02010600040101010101" pitchFamily="2" charset="-122"/>
                        <a:ea typeface="STFangsong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kern="1200" dirty="0">
                          <a:solidFill>
                            <a:schemeClr val="dk1"/>
                          </a:solidFill>
                          <a:latin typeface="STFangsong" panose="02010600040101010101" pitchFamily="2" charset="-122"/>
                          <a:ea typeface="STFangsong" panose="02010600040101010101" pitchFamily="2" charset="-122"/>
                          <a:cs typeface="+mn-cs"/>
                        </a:rPr>
                        <a:t>由于实习时间短</a:t>
                      </a:r>
                      <a:r>
                        <a:rPr kumimoji="1" lang="en-US" altLang="zh-CN" sz="1800" b="0" kern="1200" dirty="0">
                          <a:solidFill>
                            <a:schemeClr val="dk1"/>
                          </a:solidFill>
                          <a:latin typeface="STFangsong" panose="02010600040101010101" pitchFamily="2" charset="-122"/>
                          <a:ea typeface="STFangsong" panose="02010600040101010101" pitchFamily="2" charset="-122"/>
                          <a:cs typeface="+mn-cs"/>
                        </a:rPr>
                        <a:t>,</a:t>
                      </a:r>
                      <a:r>
                        <a:rPr kumimoji="1" lang="zh-CN" altLang="en-US" sz="1800" b="0" kern="1200">
                          <a:solidFill>
                            <a:schemeClr val="dk1"/>
                          </a:solidFill>
                          <a:latin typeface="STFangsong" panose="02010600040101010101" pitchFamily="2" charset="-122"/>
                          <a:ea typeface="STFangsong" panose="02010600040101010101" pitchFamily="2" charset="-122"/>
                          <a:cs typeface="+mn-cs"/>
                        </a:rPr>
                        <a:t> 测试</a:t>
                      </a:r>
                      <a:r>
                        <a:rPr kumimoji="1" lang="zh-CN" altLang="en-US" sz="1800" b="0" kern="1200" dirty="0">
                          <a:solidFill>
                            <a:schemeClr val="dk1"/>
                          </a:solidFill>
                          <a:latin typeface="STFangsong" panose="02010600040101010101" pitchFamily="2" charset="-122"/>
                          <a:ea typeface="STFangsong" panose="02010600040101010101" pitchFamily="2" charset="-122"/>
                          <a:cs typeface="+mn-cs"/>
                        </a:rPr>
                        <a:t>次数有限，鲁棒性在树莓派上面较差</a:t>
                      </a:r>
                      <a:endParaRPr kumimoji="1" lang="en-US" altLang="zh-CN" sz="1800" b="0" kern="1200" dirty="0">
                        <a:solidFill>
                          <a:schemeClr val="dk1"/>
                        </a:solidFill>
                        <a:latin typeface="STFangsong" panose="02010600040101010101" pitchFamily="2" charset="-122"/>
                        <a:ea typeface="STFangsong" panose="02010600040101010101" pitchFamily="2" charset="-122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kern="1200" dirty="0">
                          <a:solidFill>
                            <a:schemeClr val="dk1"/>
                          </a:solidFill>
                          <a:latin typeface="STFangsong" panose="02010600040101010101" pitchFamily="2" charset="-122"/>
                          <a:ea typeface="STFangsong" panose="02010600040101010101" pitchFamily="2" charset="-122"/>
                          <a:cs typeface="+mn-cs"/>
                        </a:rPr>
                        <a:t>后续可以进一步加大测试力度，使得鲁棒性更好</a:t>
                      </a:r>
                      <a:endParaRPr lang="en-US" altLang="zh-CN" b="0" dirty="0">
                        <a:latin typeface="STFangsong" panose="02010600040101010101" pitchFamily="2" charset="-122"/>
                        <a:ea typeface="STFangsong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b="0" dirty="0">
                          <a:latin typeface="STFangsong" panose="02010600040101010101" pitchFamily="2" charset="-122"/>
                          <a:ea typeface="STFangsong" panose="02010600040101010101" pitchFamily="2" charset="-122"/>
                        </a:rPr>
                        <a:t>树莓派缺乏人体温度检测模块</a:t>
                      </a:r>
                      <a:endParaRPr lang="en-US" altLang="zh-CN" b="0" dirty="0">
                        <a:latin typeface="STFangsong" panose="02010600040101010101" pitchFamily="2" charset="-122"/>
                        <a:ea typeface="STFangsong" panose="02010600040101010101" pitchFamily="2" charset="-122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b="0" dirty="0">
                          <a:latin typeface="STFangsong" panose="02010600040101010101" pitchFamily="2" charset="-122"/>
                          <a:ea typeface="STFangsong" panose="02010600040101010101" pitchFamily="2" charset="-122"/>
                        </a:rPr>
                        <a:t>后续寻找合适的体温检测元件，增加神荼系统的丰富性</a:t>
                      </a:r>
                      <a:endParaRPr lang="en-US" altLang="zh-CN" b="0" dirty="0">
                        <a:latin typeface="STFangsong" panose="02010600040101010101" pitchFamily="2" charset="-122"/>
                        <a:ea typeface="STFangsong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5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b="0" dirty="0">
                          <a:latin typeface="STFangsong" panose="02010600040101010101" pitchFamily="2" charset="-122"/>
                          <a:ea typeface="STFangsong" panose="02010600040101010101" pitchFamily="2" charset="-122"/>
                        </a:rPr>
                        <a:t>由于能力、硬件、时间等因素的限制，功能完善度有所欠缺</a:t>
                      </a:r>
                      <a:endParaRPr lang="en-US" altLang="zh-CN" b="0" dirty="0">
                        <a:latin typeface="STFangsong" panose="02010600040101010101" pitchFamily="2" charset="-122"/>
                        <a:ea typeface="STFangsong" panose="02010600040101010101" pitchFamily="2" charset="-122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b="0" dirty="0">
                          <a:latin typeface="STFangsong" panose="02010600040101010101" pitchFamily="2" charset="-122"/>
                          <a:ea typeface="STFangsong" panose="02010600040101010101" pitchFamily="2" charset="-122"/>
                        </a:rPr>
                        <a:t>后续可进行二次开发，拓展功能以及提高识别速度、识别准确率等</a:t>
                      </a:r>
                      <a:endParaRPr lang="en-US" altLang="zh-CN" b="0" dirty="0">
                        <a:latin typeface="STFangsong" panose="02010600040101010101" pitchFamily="2" charset="-122"/>
                        <a:ea typeface="STFangsong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5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b="0" strike="noStrike" dirty="0">
                          <a:latin typeface="STFangsong" panose="02010600040101010101" pitchFamily="2" charset="-122"/>
                          <a:ea typeface="STFangsong" panose="02010600040101010101" pitchFamily="2" charset="-122"/>
                        </a:rPr>
                        <a:t>开发工具的选择和功能实现方法的选择，许多前期没有统一导致返工浪费时间</a:t>
                      </a:r>
                      <a:endParaRPr lang="en-US" altLang="zh-CN" b="0" strike="noStrike" dirty="0">
                        <a:latin typeface="STFangsong" panose="02010600040101010101" pitchFamily="2" charset="-122"/>
                        <a:ea typeface="STFangsong" panose="02010600040101010101" pitchFamily="2" charset="-122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b="0" dirty="0">
                          <a:latin typeface="STFangsong" panose="02010600040101010101" pitchFamily="2" charset="-122"/>
                          <a:ea typeface="STFangsong" panose="02010600040101010101" pitchFamily="2" charset="-122"/>
                        </a:rPr>
                        <a:t>熟悉项目流程，明确开发软件的选择，尽量统一，注意开发要点。</a:t>
                      </a:r>
                      <a:endParaRPr lang="en-US" altLang="zh-CN" b="0" dirty="0">
                        <a:latin typeface="STFangsong" panose="02010600040101010101" pitchFamily="2" charset="-122"/>
                        <a:ea typeface="STFangsong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839897"/>
                  </a:ext>
                </a:extLst>
              </a:tr>
            </a:tbl>
          </a:graphicData>
        </a:graphic>
      </p:graphicFrame>
      <p:graphicFrame>
        <p:nvGraphicFramePr>
          <p:cNvPr id="4194305" name="図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297926"/>
              </p:ext>
            </p:extLst>
          </p:nvPr>
        </p:nvGraphicFramePr>
        <p:xfrm>
          <a:off x="6551793" y="974337"/>
          <a:ext cx="3282083" cy="4896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48761" name="Text Box 2"/>
          <p:cNvSpPr txBox="1">
            <a:spLocks noChangeArrowheads="1"/>
          </p:cNvSpPr>
          <p:nvPr/>
        </p:nvSpPr>
        <p:spPr bwMode="auto">
          <a:xfrm>
            <a:off x="706581" y="17751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七</a:t>
            </a:r>
            <a:r>
              <a:rPr lang="ja-JP" altLang="en-US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．</a:t>
            </a:r>
            <a:r>
              <a:rPr lang="zh-CN" altLang="en-US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总结与展望</a:t>
            </a:r>
            <a:endParaRPr lang="ja-JP" altLang="en-US" dirty="0">
              <a:solidFill>
                <a:prstClr val="white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F51054-BC0B-854A-B04B-C9E1F4E9BF70}"/>
              </a:ext>
            </a:extLst>
          </p:cNvPr>
          <p:cNvSpPr/>
          <p:nvPr/>
        </p:nvSpPr>
        <p:spPr>
          <a:xfrm>
            <a:off x="1421877" y="5427071"/>
            <a:ext cx="71734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团结</a:t>
            </a:r>
            <a:r>
              <a:rPr lang="en-US" altLang="zh-CN" sz="5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,</a:t>
            </a:r>
            <a:r>
              <a:rPr lang="zh-CN" altLang="en-US" sz="5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进取</a:t>
            </a:r>
            <a:r>
              <a:rPr lang="en-US" altLang="zh-CN" sz="5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,</a:t>
            </a:r>
            <a:r>
              <a:rPr lang="zh-CN" altLang="en-US" sz="5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求实</a:t>
            </a:r>
            <a:r>
              <a:rPr lang="en-US" altLang="zh-CN" sz="5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,</a:t>
            </a:r>
            <a:r>
              <a:rPr lang="zh-CN" altLang="en-US" sz="5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创新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D580E549-CA0A-4914-ABE3-A3D14F17AE4F}" type="slidenum">
              <a:rPr lang="en-US" altLang="ja-JP"/>
              <a:t>16</a:t>
            </a:fld>
            <a:endParaRPr lang="en-US" altLang="ja-JP" dirty="0"/>
          </a:p>
        </p:txBody>
      </p:sp>
      <p:sp>
        <p:nvSpPr>
          <p:cNvPr id="1048771" name="正方形/長方形 6"/>
          <p:cNvSpPr/>
          <p:nvPr/>
        </p:nvSpPr>
        <p:spPr>
          <a:xfrm>
            <a:off x="2353297" y="2092404"/>
            <a:ext cx="51994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600" b="0" dirty="0">
                <a:latin typeface="SimSun" panose="02010600030101010101" pitchFamily="2" charset="-122"/>
                <a:ea typeface="SimSun" panose="02010600030101010101" pitchFamily="2" charset="-122"/>
              </a:rPr>
              <a:t>感谢</a:t>
            </a:r>
            <a:endParaRPr lang="en-US" altLang="zh-CN" sz="9600" b="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ja-JP" altLang="en-US" sz="3600" b="0"/>
              <a:t>かんしゃ</a:t>
            </a:r>
            <a:endParaRPr lang="ja-JP" altLang="en-US" sz="16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A44164CE-0C4C-487C-B0A0-9D4E20D65848}" type="slidenum">
              <a:rPr lang="en-US" altLang="ja-JP" smtClean="0"/>
              <a:t>2</a:t>
            </a:fld>
            <a:endParaRPr lang="en-US" altLang="ja-JP" dirty="0"/>
          </a:p>
        </p:txBody>
      </p:sp>
      <p:sp>
        <p:nvSpPr>
          <p:cNvPr id="1048690" name="Text Box 3"/>
          <p:cNvSpPr txBox="1">
            <a:spLocks noChangeArrowheads="1"/>
          </p:cNvSpPr>
          <p:nvPr/>
        </p:nvSpPr>
        <p:spPr bwMode="auto">
          <a:xfrm>
            <a:off x="650662" y="158016"/>
            <a:ext cx="8604675" cy="6144402"/>
          </a:xfrm>
          <a:prstGeom prst="rect">
            <a:avLst/>
          </a:prstGeom>
          <a:noFill/>
          <a:ln>
            <a:noFill/>
          </a:ln>
          <a:effectLst/>
        </p:spPr>
        <p:txBody>
          <a:bodyPr tIns="612000">
            <a:no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>
              <a:lnSpc>
                <a:spcPts val="4000"/>
              </a:lnSpc>
              <a:spcBef>
                <a:spcPct val="50000"/>
              </a:spcBef>
            </a:pP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en-US" altLang="zh-CN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项目简介</a:t>
            </a:r>
            <a:endParaRPr lang="en-US" altLang="ja-JP" sz="28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000"/>
              </a:lnSpc>
              <a:spcBef>
                <a:spcPct val="50000"/>
              </a:spcBef>
            </a:pP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ja-JP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．</a:t>
            </a: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软硬件开发环境</a:t>
            </a:r>
            <a:endParaRPr lang="en-US" altLang="ja-JP" sz="28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000"/>
              </a:lnSpc>
              <a:spcBef>
                <a:spcPct val="50000"/>
              </a:spcBef>
            </a:pP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lang="ja-JP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．</a:t>
            </a: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开发流程及组内分工</a:t>
            </a:r>
            <a:endParaRPr lang="en-US" altLang="ja-JP" sz="28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000"/>
              </a:lnSpc>
              <a:spcBef>
                <a:spcPct val="50000"/>
              </a:spcBef>
            </a:pP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四</a:t>
            </a:r>
            <a:r>
              <a:rPr lang="ja-JP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．</a:t>
            </a:r>
            <a:r>
              <a:rPr lang="en-US" altLang="zh-CN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及功能介绍</a:t>
            </a:r>
            <a:endParaRPr lang="ja-JP" altLang="en-US" sz="28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000"/>
              </a:lnSpc>
              <a:spcBef>
                <a:spcPct val="50000"/>
              </a:spcBef>
            </a:pP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五</a:t>
            </a:r>
            <a:r>
              <a:rPr lang="ja-JP" altLang="en-US" sz="2800" b="0">
                <a:latin typeface="楷体" panose="02010609060101010101" pitchFamily="49" charset="-122"/>
                <a:ea typeface="楷体" panose="02010609060101010101" pitchFamily="49" charset="-122"/>
              </a:rPr>
              <a:t>．算法实现</a:t>
            </a:r>
            <a:endParaRPr lang="en-US" altLang="zh-CN" sz="28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000"/>
              </a:lnSpc>
              <a:spcBef>
                <a:spcPct val="50000"/>
              </a:spcBef>
            </a:pP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六</a:t>
            </a:r>
            <a:r>
              <a:rPr lang="ja-JP" altLang="en-US" sz="2800" b="0">
                <a:latin typeface="楷体" panose="02010609060101010101" pitchFamily="49" charset="-122"/>
                <a:ea typeface="楷体" panose="02010609060101010101" pitchFamily="49" charset="-122"/>
              </a:rPr>
              <a:t>．</a:t>
            </a: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课题及对策</a:t>
            </a:r>
            <a:endParaRPr lang="en-US" altLang="zh-CN" sz="28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000"/>
              </a:lnSpc>
              <a:spcBef>
                <a:spcPct val="50000"/>
              </a:spcBef>
            </a:pP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七</a:t>
            </a:r>
            <a:r>
              <a:rPr lang="ja-JP" altLang="en-US" sz="2800" b="0">
                <a:latin typeface="楷体" panose="02010609060101010101" pitchFamily="49" charset="-122"/>
                <a:ea typeface="楷体" panose="02010609060101010101" pitchFamily="49" charset="-122"/>
              </a:rPr>
              <a:t>．</a:t>
            </a: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总结与展望</a:t>
            </a:r>
            <a:endParaRPr lang="en-US" altLang="zh-CN" sz="28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000"/>
              </a:lnSpc>
              <a:spcBef>
                <a:spcPct val="50000"/>
              </a:spcBef>
            </a:pPr>
            <a:r>
              <a:rPr lang="zh-CN" altLang="en-US" sz="2800" b="0" dirty="0">
                <a:latin typeface="楷体" panose="02010609060101010101" pitchFamily="49" charset="-122"/>
                <a:ea typeface="楷体" panose="02010609060101010101" pitchFamily="49" charset="-122"/>
              </a:rPr>
              <a:t>八．实际演示</a:t>
            </a:r>
          </a:p>
        </p:txBody>
      </p:sp>
      <p:sp>
        <p:nvSpPr>
          <p:cNvPr id="1048691" name="Text Box 2"/>
          <p:cNvSpPr txBox="1">
            <a:spLocks noChangeArrowheads="1"/>
          </p:cNvSpPr>
          <p:nvPr/>
        </p:nvSpPr>
        <p:spPr bwMode="auto">
          <a:xfrm>
            <a:off x="716973" y="19049"/>
            <a:ext cx="9189027" cy="4572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ja-JP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 smtClean="0"/>
              <a:t>3</a:t>
            </a:fld>
            <a:endParaRPr lang="en-US" altLang="ja-JP"/>
          </a:p>
        </p:txBody>
      </p:sp>
      <p:sp>
        <p:nvSpPr>
          <p:cNvPr id="1048635" name="Text Box 2"/>
          <p:cNvSpPr txBox="1">
            <a:spLocks noChangeArrowheads="1"/>
          </p:cNvSpPr>
          <p:nvPr/>
        </p:nvSpPr>
        <p:spPr bwMode="auto">
          <a:xfrm>
            <a:off x="706581" y="15519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项目简介</a:t>
            </a:r>
            <a:endParaRPr lang="en-US" altLang="ja-JP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5A1B78-B35C-9442-8847-03596B52E721}"/>
              </a:ext>
            </a:extLst>
          </p:cNvPr>
          <p:cNvSpPr/>
          <p:nvPr/>
        </p:nvSpPr>
        <p:spPr>
          <a:xfrm>
            <a:off x="5214731" y="3298232"/>
            <a:ext cx="442622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项目主要功能：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宋体" panose="02010600030101010101" pitchFamily="2" charset="-122"/>
                <a:ea typeface="宋体" panose="02010600030101010101" pitchFamily="2" charset="-122"/>
              </a:rPr>
              <a:t>实现调用人脸识别，人脸库的管理</a:t>
            </a: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0" dirty="0">
                <a:latin typeface="宋体" panose="02010600030101010101" pitchFamily="2" charset="-122"/>
                <a:ea typeface="宋体" panose="02010600030101010101" pitchFamily="2" charset="-122"/>
              </a:rPr>
              <a:t>人脸增加与删除</a:t>
            </a: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宋体" panose="02010600030101010101" pitchFamily="2" charset="-122"/>
                <a:ea typeface="宋体" panose="02010600030101010101" pitchFamily="2" charset="-122"/>
              </a:rPr>
              <a:t>实现辽事通健康码的二维码识别以及动图</a:t>
            </a: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0" dirty="0">
                <a:latin typeface="宋体" panose="02010600030101010101" pitchFamily="2" charset="-122"/>
                <a:ea typeface="宋体" panose="02010600030101010101" pitchFamily="2" charset="-122"/>
              </a:rPr>
              <a:t>名字</a:t>
            </a: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0" dirty="0">
                <a:latin typeface="宋体" panose="02010600030101010101" pitchFamily="2" charset="-122"/>
                <a:ea typeface="宋体" panose="02010600030101010101" pitchFamily="2" charset="-122"/>
              </a:rPr>
              <a:t>绿码检测</a:t>
            </a:r>
            <a:endParaRPr lang="en-US" altLang="zh-CN" sz="20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728552-7826-5242-9079-545416932221}"/>
              </a:ext>
            </a:extLst>
          </p:cNvPr>
          <p:cNvSpPr/>
          <p:nvPr/>
        </p:nvSpPr>
        <p:spPr>
          <a:xfrm>
            <a:off x="5214731" y="1868965"/>
            <a:ext cx="42141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项目目的：</a:t>
            </a:r>
            <a:r>
              <a:rPr lang="zh-CN" altLang="en-US" sz="2000" b="0" dirty="0">
                <a:latin typeface="宋体" panose="02010600030101010101" pitchFamily="2" charset="-122"/>
                <a:ea typeface="宋体" panose="02010600030101010101" pitchFamily="2" charset="-122"/>
              </a:rPr>
              <a:t>实现车站人脸与健康码行程的一体化检测</a:t>
            </a:r>
            <a:endParaRPr lang="en-US" altLang="zh-CN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 descr="电脑的人&#10;&#10;低可信度描述已自动生成">
            <a:extLst>
              <a:ext uri="{FF2B5EF4-FFF2-40B4-BE49-F238E27FC236}">
                <a16:creationId xmlns:a16="http://schemas.microsoft.com/office/drawing/2014/main" id="{2E1235D8-4F8F-9D45-996D-5CE9F95D5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8" y="924226"/>
            <a:ext cx="4822558" cy="53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7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右矢印 28"/>
          <p:cNvSpPr/>
          <p:nvPr/>
        </p:nvSpPr>
        <p:spPr bwMode="auto">
          <a:xfrm>
            <a:off x="5983982" y="2449640"/>
            <a:ext cx="1638171" cy="312750"/>
          </a:xfrm>
          <a:prstGeom prst="rightArrow">
            <a:avLst/>
          </a:prstGeom>
          <a:gradFill>
            <a:gsLst>
              <a:gs pos="84000">
                <a:srgbClr val="0000FF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ja-JP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048654" name="右矢印 28"/>
          <p:cNvSpPr/>
          <p:nvPr/>
        </p:nvSpPr>
        <p:spPr bwMode="auto">
          <a:xfrm>
            <a:off x="6032243" y="3671980"/>
            <a:ext cx="1638171" cy="312750"/>
          </a:xfrm>
          <a:prstGeom prst="rightArrow">
            <a:avLst/>
          </a:prstGeom>
          <a:gradFill>
            <a:gsLst>
              <a:gs pos="84000">
                <a:srgbClr val="0000FF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ja-JP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048655" name="右矢印 43"/>
          <p:cNvSpPr/>
          <p:nvPr/>
        </p:nvSpPr>
        <p:spPr bwMode="auto">
          <a:xfrm rot="5400000">
            <a:off x="1442490" y="2432636"/>
            <a:ext cx="801274" cy="312750"/>
          </a:xfrm>
          <a:prstGeom prst="rightArrow">
            <a:avLst/>
          </a:prstGeom>
          <a:gradFill>
            <a:gsLst>
              <a:gs pos="84000">
                <a:srgbClr val="0000FF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ja-JP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048656" name="右矢印 36"/>
          <p:cNvSpPr/>
          <p:nvPr/>
        </p:nvSpPr>
        <p:spPr bwMode="auto">
          <a:xfrm rot="5400000">
            <a:off x="7979560" y="4483405"/>
            <a:ext cx="1456370" cy="312750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84000">
                <a:srgbClr val="0000FF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ja-JP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048657" name="正方形/長方形 4"/>
          <p:cNvSpPr/>
          <p:nvPr/>
        </p:nvSpPr>
        <p:spPr bwMode="auto">
          <a:xfrm>
            <a:off x="7657917" y="1934635"/>
            <a:ext cx="2053243" cy="2191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ja-JP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048658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A44164CE-0C4C-487C-B0A0-9D4E20D65848}" type="slidenum">
              <a:rPr lang="en-US" altLang="ja-JP">
                <a:solidFill>
                  <a:prstClr val="white"/>
                </a:solidFill>
              </a:rPr>
              <a:t>4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1048659" name="Text Box 2"/>
          <p:cNvSpPr txBox="1">
            <a:spLocks noChangeArrowheads="1"/>
          </p:cNvSpPr>
          <p:nvPr/>
        </p:nvSpPr>
        <p:spPr bwMode="auto">
          <a:xfrm>
            <a:off x="706581" y="15519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ja-JP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．</a:t>
            </a:r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软硬件开发环境</a:t>
            </a:r>
            <a:endParaRPr lang="en-US" altLang="ja-JP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48660" name="Rectangle 469"/>
          <p:cNvSpPr>
            <a:spLocks noChangeArrowheads="1"/>
          </p:cNvSpPr>
          <p:nvPr/>
        </p:nvSpPr>
        <p:spPr bwMode="auto">
          <a:xfrm>
            <a:off x="685368" y="729023"/>
            <a:ext cx="2374702" cy="54459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ja-JP" altLang="en-US" sz="200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１</a:t>
            </a:r>
            <a:r>
              <a:rPr lang="en-US" altLang="ja-JP" sz="200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硬件开发环境</a:t>
            </a:r>
            <a:endParaRPr lang="ja-JP" altLang="en-US" sz="2000" kern="1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664" name="Rectangle 456"/>
          <p:cNvSpPr>
            <a:spLocks noChangeArrowheads="1"/>
          </p:cNvSpPr>
          <p:nvPr/>
        </p:nvSpPr>
        <p:spPr bwMode="auto">
          <a:xfrm>
            <a:off x="16385" y="5853168"/>
            <a:ext cx="1793763" cy="44029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/>
            <a:r>
              <a:rPr lang="en-US" altLang="ja-JP" sz="2000" dirty="0">
                <a:latin typeface="+mj-lt"/>
                <a:ea typeface="SimSun" panose="02010600030101010101" pitchFamily="2" charset="-122"/>
              </a:rPr>
              <a:t>Raspberry</a:t>
            </a:r>
            <a:r>
              <a:rPr lang="ja-JP" altLang="en-US" sz="2000" dirty="0">
                <a:latin typeface="+mj-lt"/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latin typeface="+mj-lt"/>
                <a:ea typeface="SimSun" panose="02010600030101010101" pitchFamily="2" charset="-122"/>
              </a:rPr>
              <a:t>P</a:t>
            </a:r>
            <a:r>
              <a:rPr lang="en-US" altLang="ja-JP" sz="2000" dirty="0">
                <a:latin typeface="+mj-lt"/>
                <a:ea typeface="SimSun" panose="02010600030101010101" pitchFamily="2" charset="-122"/>
              </a:rPr>
              <a:t>i</a:t>
            </a:r>
          </a:p>
        </p:txBody>
      </p:sp>
      <p:cxnSp>
        <p:nvCxnSpPr>
          <p:cNvPr id="3145747" name="直線コネクタ 15"/>
          <p:cNvCxnSpPr>
            <a:cxnSpLocks/>
          </p:cNvCxnSpPr>
          <p:nvPr/>
        </p:nvCxnSpPr>
        <p:spPr bwMode="auto">
          <a:xfrm>
            <a:off x="3700932" y="476250"/>
            <a:ext cx="0" cy="6089648"/>
          </a:xfrm>
          <a:prstGeom prst="line">
            <a:avLst/>
          </a:prstGeom>
          <a:solidFill>
            <a:srgbClr val="FF00FF"/>
          </a:solidFill>
          <a:ln w="3810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8666" name="Rectangle 469"/>
          <p:cNvSpPr>
            <a:spLocks noChangeArrowheads="1"/>
          </p:cNvSpPr>
          <p:nvPr/>
        </p:nvSpPr>
        <p:spPr bwMode="auto">
          <a:xfrm>
            <a:off x="3898372" y="729023"/>
            <a:ext cx="2374702" cy="5445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ja-JP" sz="2000" kern="100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软件开发环境</a:t>
            </a:r>
            <a:endParaRPr lang="ja-JP" altLang="en-US" sz="2000" kern="1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667" name="矩形 138"/>
          <p:cNvSpPr/>
          <p:nvPr/>
        </p:nvSpPr>
        <p:spPr bwMode="auto">
          <a:xfrm>
            <a:off x="3754841" y="2422572"/>
            <a:ext cx="2252198" cy="4005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latin typeface="+mj-lt"/>
              </a:rPr>
              <a:t>Python-Pyqt5</a:t>
            </a:r>
            <a:endParaRPr lang="en-US" altLang="ja-JP" sz="2000" dirty="0">
              <a:latin typeface="+mj-lt"/>
            </a:endParaRPr>
          </a:p>
        </p:txBody>
      </p:sp>
      <p:sp>
        <p:nvSpPr>
          <p:cNvPr id="1048668" name="矩形 138"/>
          <p:cNvSpPr/>
          <p:nvPr/>
        </p:nvSpPr>
        <p:spPr bwMode="auto">
          <a:xfrm>
            <a:off x="7977495" y="2622822"/>
            <a:ext cx="1426584" cy="12903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后端实现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代码汇总</a:t>
            </a: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48669" name="テキスト ボックス 37"/>
          <p:cNvSpPr txBox="1"/>
          <p:nvPr/>
        </p:nvSpPr>
        <p:spPr>
          <a:xfrm>
            <a:off x="6058147" y="2082468"/>
            <a:ext cx="14898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FF"/>
                </a:solidFill>
                <a:latin typeface="+mj-lt"/>
                <a:ea typeface="SimSun" panose="02010600030101010101" pitchFamily="2" charset="-122"/>
              </a:rPr>
              <a:t>UI</a:t>
            </a:r>
            <a:r>
              <a:rPr lang="zh-CN" altLang="en-US" sz="2000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界面开发</a:t>
            </a:r>
            <a:endParaRPr lang="en-US" altLang="zh-CN" sz="2000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48670" name="テキスト ボックス 40"/>
          <p:cNvSpPr txBox="1"/>
          <p:nvPr/>
        </p:nvSpPr>
        <p:spPr>
          <a:xfrm>
            <a:off x="7020357" y="4780396"/>
            <a:ext cx="8149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执行</a:t>
            </a:r>
            <a:endParaRPr kumimoji="1" lang="ja-JP" altLang="en-US" sz="2000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097165" name="図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3405" y="4339902"/>
            <a:ext cx="628638" cy="74633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1048672" name="テキスト ボックス 35"/>
          <p:cNvSpPr txBox="1"/>
          <p:nvPr/>
        </p:nvSpPr>
        <p:spPr>
          <a:xfrm>
            <a:off x="5901051" y="3277394"/>
            <a:ext cx="18040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图片识别开发</a:t>
            </a:r>
            <a:endParaRPr lang="en-US" altLang="zh-CN" sz="2000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48673" name="矩形 138"/>
          <p:cNvSpPr/>
          <p:nvPr/>
        </p:nvSpPr>
        <p:spPr bwMode="auto">
          <a:xfrm>
            <a:off x="3754840" y="3639043"/>
            <a:ext cx="2277403" cy="4005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 err="1">
                <a:latin typeface="+mj-lt"/>
              </a:rPr>
              <a:t>OpenCV</a:t>
            </a:r>
            <a:r>
              <a:rPr lang="en-US" altLang="zh-CN" sz="2000" dirty="0">
                <a:latin typeface="+mj-lt"/>
              </a:rPr>
              <a:t>/</a:t>
            </a:r>
            <a:r>
              <a:rPr lang="zh-CN" altLang="en-US" sz="2000" dirty="0">
                <a:latin typeface="+mj-lt"/>
              </a:rPr>
              <a:t>百度</a:t>
            </a:r>
            <a:r>
              <a:rPr lang="en-US" altLang="zh-CN" sz="2000" dirty="0">
                <a:latin typeface="+mj-lt"/>
              </a:rPr>
              <a:t>API</a:t>
            </a:r>
            <a:endParaRPr lang="en-US" altLang="ja-JP" sz="2000" dirty="0">
              <a:latin typeface="+mj-lt"/>
            </a:endParaRPr>
          </a:p>
        </p:txBody>
      </p:sp>
      <p:sp>
        <p:nvSpPr>
          <p:cNvPr id="1048674" name="矩形 138"/>
          <p:cNvSpPr/>
          <p:nvPr/>
        </p:nvSpPr>
        <p:spPr bwMode="auto">
          <a:xfrm>
            <a:off x="3754839" y="5086236"/>
            <a:ext cx="3007909" cy="4005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2000" dirty="0">
                <a:latin typeface="+mj-lt"/>
              </a:rPr>
              <a:t>Raspberry</a:t>
            </a:r>
            <a:r>
              <a:rPr lang="ja-JP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</a:t>
            </a:r>
            <a:r>
              <a:rPr lang="en-US" altLang="ja-JP" sz="2000" dirty="0">
                <a:latin typeface="+mj-lt"/>
              </a:rPr>
              <a:t>i </a:t>
            </a:r>
            <a:r>
              <a:rPr lang="en-US" altLang="zh-CN" sz="2000" dirty="0">
                <a:latin typeface="+mj-lt"/>
              </a:rPr>
              <a:t>Linux</a:t>
            </a:r>
            <a:r>
              <a:rPr lang="zh-CN" altLang="en-US" sz="2000" dirty="0">
                <a:latin typeface="+mj-lt"/>
              </a:rPr>
              <a:t>系统</a:t>
            </a:r>
            <a:endParaRPr lang="en-US" altLang="ja-JP" sz="2000" dirty="0">
              <a:latin typeface="+mj-lt"/>
            </a:endParaRPr>
          </a:p>
        </p:txBody>
      </p:sp>
      <p:sp>
        <p:nvSpPr>
          <p:cNvPr id="1048675" name="矩形 138"/>
          <p:cNvSpPr/>
          <p:nvPr/>
        </p:nvSpPr>
        <p:spPr bwMode="auto">
          <a:xfrm>
            <a:off x="7805727" y="2090940"/>
            <a:ext cx="1804037" cy="4005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+mj-lt"/>
              </a:rPr>
              <a:t>前端</a:t>
            </a:r>
            <a:r>
              <a:rPr lang="en-US" altLang="zh-CN" sz="2000" dirty="0">
                <a:latin typeface="+mj-lt"/>
              </a:rPr>
              <a:t>GUI</a:t>
            </a:r>
            <a:endParaRPr lang="en-US" altLang="ja-JP" sz="2000" dirty="0">
              <a:latin typeface="+mj-lt"/>
            </a:endParaRPr>
          </a:p>
        </p:txBody>
      </p:sp>
      <p:sp>
        <p:nvSpPr>
          <p:cNvPr id="1048676" name="右矢印 36"/>
          <p:cNvSpPr/>
          <p:nvPr/>
        </p:nvSpPr>
        <p:spPr bwMode="auto">
          <a:xfrm rot="10800000">
            <a:off x="6762749" y="5130111"/>
            <a:ext cx="1976445" cy="312750"/>
          </a:xfrm>
          <a:prstGeom prst="rightArrow">
            <a:avLst>
              <a:gd name="adj1" fmla="val 50000"/>
              <a:gd name="adj2" fmla="val 53453"/>
            </a:avLst>
          </a:prstGeom>
          <a:gradFill>
            <a:gsLst>
              <a:gs pos="84000">
                <a:srgbClr val="0000FF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ja-JP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2097166" name="图片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2442" y="1694458"/>
            <a:ext cx="717868" cy="709895"/>
          </a:xfrm>
          <a:prstGeom prst="rect">
            <a:avLst/>
          </a:prstGeom>
        </p:spPr>
      </p:pic>
      <p:pic>
        <p:nvPicPr>
          <p:cNvPr id="2097167" name="图片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4683625" y="2953184"/>
            <a:ext cx="763853" cy="6640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250" y="1371599"/>
            <a:ext cx="34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lang="zh-CN" altLang="en-US" sz="1800" b="0" dirty="0">
                <a:latin typeface="Songti SC" panose="02010600040101010101" pitchFamily="2" charset="-122"/>
                <a:ea typeface="Songti SC" panose="02010600040101010101" pitchFamily="2" charset="-122"/>
              </a:rPr>
              <a:t>、树莓派</a:t>
            </a:r>
            <a:r>
              <a:rPr lang="en-US" altLang="zh-CN" sz="1800" b="0" dirty="0">
                <a:latin typeface="Songti SC" panose="02010600040101010101" pitchFamily="2" charset="-122"/>
                <a:ea typeface="Songti SC" panose="02010600040101010101" pitchFamily="2" charset="-122"/>
              </a:rPr>
              <a:t>4b</a:t>
            </a:r>
          </a:p>
          <a:p>
            <a:r>
              <a:rPr lang="en-US" altLang="zh-CN" sz="1800" b="0" dirty="0"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lang="zh-CN" altLang="en-US" sz="1800" b="0" dirty="0">
                <a:latin typeface="Songti SC" panose="02010600040101010101" pitchFamily="2" charset="-122"/>
                <a:ea typeface="Songti SC" panose="02010600040101010101" pitchFamily="2" charset="-122"/>
              </a:rPr>
              <a:t>、显示屏</a:t>
            </a:r>
            <a:endParaRPr lang="en-US" altLang="zh-CN" sz="1800" b="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en-US" altLang="zh-CN" sz="1800" b="0" dirty="0">
                <a:latin typeface="Songti SC" panose="02010600040101010101" pitchFamily="2" charset="-122"/>
                <a:ea typeface="Songti SC" panose="02010600040101010101" pitchFamily="2" charset="-122"/>
              </a:rPr>
              <a:t>3</a:t>
            </a:r>
            <a:r>
              <a:rPr lang="zh-CN" altLang="en-US" sz="1800" b="0" dirty="0">
                <a:latin typeface="Songti SC" panose="02010600040101010101" pitchFamily="2" charset="-122"/>
                <a:ea typeface="Songti SC" panose="02010600040101010101" pitchFamily="2" charset="-122"/>
              </a:rPr>
              <a:t>、摄像头</a:t>
            </a:r>
            <a:endParaRPr lang="en-US" altLang="zh-CN" sz="1800" b="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0" r="21985"/>
          <a:stretch/>
        </p:blipFill>
        <p:spPr>
          <a:xfrm rot="5400000">
            <a:off x="265615" y="4328100"/>
            <a:ext cx="1345322" cy="17048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159" y="3024699"/>
            <a:ext cx="1613015" cy="12097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2646" y="3053401"/>
            <a:ext cx="1613015" cy="1209762"/>
          </a:xfrm>
          <a:prstGeom prst="rect">
            <a:avLst/>
          </a:prstGeom>
        </p:spPr>
      </p:pic>
      <p:pic>
        <p:nvPicPr>
          <p:cNvPr id="5" name="图片 4" descr="桌子上的手机&#10;&#10;描述已自动生成">
            <a:extLst>
              <a:ext uri="{FF2B5EF4-FFF2-40B4-BE49-F238E27FC236}">
                <a16:creationId xmlns:a16="http://schemas.microsoft.com/office/drawing/2014/main" id="{8FEC08FE-EB1C-1B42-9D1C-FFBD833A97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450" y="4649742"/>
            <a:ext cx="1718427" cy="793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 smtClean="0"/>
              <a:t>5</a:t>
            </a:fld>
            <a:endParaRPr lang="en-US" altLang="ja-JP"/>
          </a:p>
        </p:txBody>
      </p:sp>
      <p:sp>
        <p:nvSpPr>
          <p:cNvPr id="1048635" name="Text Box 2"/>
          <p:cNvSpPr txBox="1">
            <a:spLocks noChangeArrowheads="1"/>
          </p:cNvSpPr>
          <p:nvPr/>
        </p:nvSpPr>
        <p:spPr bwMode="auto">
          <a:xfrm>
            <a:off x="706581" y="15519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三</a:t>
            </a:r>
            <a:r>
              <a:rPr lang="en-US" altLang="zh-CN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开发流程及组内分工</a:t>
            </a:r>
            <a:endParaRPr lang="en-US" altLang="ja-JP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BF850C-19DB-5149-AC54-4C3C9C70D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8" y="841248"/>
            <a:ext cx="9620744" cy="54041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 smtClean="0"/>
              <a:t>6</a:t>
            </a:fld>
            <a:endParaRPr lang="en-US" altLang="ja-JP"/>
          </a:p>
        </p:txBody>
      </p:sp>
      <p:sp>
        <p:nvSpPr>
          <p:cNvPr id="1048611" name="Text Box 2"/>
          <p:cNvSpPr txBox="1">
            <a:spLocks noChangeArrowheads="1"/>
          </p:cNvSpPr>
          <p:nvPr/>
        </p:nvSpPr>
        <p:spPr bwMode="auto">
          <a:xfrm>
            <a:off x="706581" y="17751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</a:t>
            </a:r>
            <a:r>
              <a:rPr lang="ja-JP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及功能介绍</a:t>
            </a:r>
            <a:endParaRPr lang="ja-JP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AD79D998-E67C-154E-B379-72B193EE65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44" y="3847975"/>
            <a:ext cx="3643628" cy="239283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1B8F925-935B-6941-A67D-091C4886D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91" y="1082130"/>
            <a:ext cx="3657481" cy="239283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858F331-7A93-4E4C-9FC5-BA2E7FA990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99" y="818970"/>
            <a:ext cx="2300155" cy="1342855"/>
          </a:xfrm>
          <a:prstGeom prst="rect">
            <a:avLst/>
          </a:prstGeom>
        </p:spPr>
      </p:pic>
      <p:sp>
        <p:nvSpPr>
          <p:cNvPr id="50" name="矩形 138">
            <a:extLst>
              <a:ext uri="{FF2B5EF4-FFF2-40B4-BE49-F238E27FC236}">
                <a16:creationId xmlns:a16="http://schemas.microsoft.com/office/drawing/2014/main" id="{2AF38F09-BB06-9A4D-8CC2-EB41D77A89E6}"/>
              </a:ext>
            </a:extLst>
          </p:cNvPr>
          <p:cNvSpPr/>
          <p:nvPr/>
        </p:nvSpPr>
        <p:spPr bwMode="auto">
          <a:xfrm>
            <a:off x="7077119" y="2093685"/>
            <a:ext cx="2290835" cy="2316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识别界面</a:t>
            </a:r>
            <a:endParaRPr lang="en-US" altLang="ja-JP" sz="16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AC7BE145-E710-4349-B6A9-BE94D8C14F82}"/>
              </a:ext>
            </a:extLst>
          </p:cNvPr>
          <p:cNvCxnSpPr>
            <a:cxnSpLocks/>
            <a:endCxn id="48" idx="1"/>
          </p:cNvCxnSpPr>
          <p:nvPr/>
        </p:nvCxnSpPr>
        <p:spPr bwMode="auto">
          <a:xfrm flipV="1">
            <a:off x="5337313" y="1490398"/>
            <a:ext cx="1730486" cy="1204724"/>
          </a:xfrm>
          <a:prstGeom prst="curvedConnector3">
            <a:avLst/>
          </a:prstGeom>
          <a:solidFill>
            <a:srgbClr val="FF00FF"/>
          </a:solidFill>
          <a:ln w="38100" cap="flat" cmpd="dbl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F30FD0A9-56B3-294F-9896-64545C9995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37" y="2695122"/>
            <a:ext cx="2281517" cy="1482836"/>
          </a:xfrm>
          <a:prstGeom prst="rect">
            <a:avLst/>
          </a:prstGeom>
        </p:spPr>
      </p:pic>
      <p:sp>
        <p:nvSpPr>
          <p:cNvPr id="55" name="矩形 138">
            <a:extLst>
              <a:ext uri="{FF2B5EF4-FFF2-40B4-BE49-F238E27FC236}">
                <a16:creationId xmlns:a16="http://schemas.microsoft.com/office/drawing/2014/main" id="{AF0DF754-9F4F-114F-A2BC-D103AF784CFD}"/>
              </a:ext>
            </a:extLst>
          </p:cNvPr>
          <p:cNvSpPr/>
          <p:nvPr/>
        </p:nvSpPr>
        <p:spPr bwMode="auto">
          <a:xfrm>
            <a:off x="7121448" y="4182311"/>
            <a:ext cx="2246506" cy="1940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人脸识别</a:t>
            </a:r>
            <a:endParaRPr lang="en-US" altLang="ja-JP" sz="16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09" name="曲线连接符 108">
            <a:extLst>
              <a:ext uri="{FF2B5EF4-FFF2-40B4-BE49-F238E27FC236}">
                <a16:creationId xmlns:a16="http://schemas.microsoft.com/office/drawing/2014/main" id="{E0C0D0BB-5176-F84B-B3AB-48F0AE68E879}"/>
              </a:ext>
            </a:extLst>
          </p:cNvPr>
          <p:cNvCxnSpPr>
            <a:cxnSpLocks/>
            <a:stCxn id="50" idx="2"/>
            <a:endCxn id="53" idx="0"/>
          </p:cNvCxnSpPr>
          <p:nvPr/>
        </p:nvCxnSpPr>
        <p:spPr bwMode="auto">
          <a:xfrm rot="16200000" flipH="1">
            <a:off x="8039994" y="2507920"/>
            <a:ext cx="369744" cy="4659"/>
          </a:xfrm>
          <a:prstGeom prst="curvedConnector3">
            <a:avLst/>
          </a:prstGeom>
          <a:solidFill>
            <a:srgbClr val="FF00FF"/>
          </a:solidFill>
          <a:ln w="38100" cap="flat" cmpd="dbl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97180" name="图片 2097179" descr="图形用户界面, 文本&#10;&#10;描述已自动生成">
            <a:extLst>
              <a:ext uri="{FF2B5EF4-FFF2-40B4-BE49-F238E27FC236}">
                <a16:creationId xmlns:a16="http://schemas.microsoft.com/office/drawing/2014/main" id="{0CBE3D81-FCC4-934F-AE82-F51E99CE7A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35" y="4617127"/>
            <a:ext cx="2278228" cy="1482837"/>
          </a:xfrm>
          <a:prstGeom prst="rect">
            <a:avLst/>
          </a:prstGeom>
        </p:spPr>
      </p:pic>
      <p:sp>
        <p:nvSpPr>
          <p:cNvPr id="118" name="矩形 138">
            <a:extLst>
              <a:ext uri="{FF2B5EF4-FFF2-40B4-BE49-F238E27FC236}">
                <a16:creationId xmlns:a16="http://schemas.microsoft.com/office/drawing/2014/main" id="{1EE6F1A5-17E2-6E4B-B4E3-D921254A7D1E}"/>
              </a:ext>
            </a:extLst>
          </p:cNvPr>
          <p:cNvSpPr/>
          <p:nvPr/>
        </p:nvSpPr>
        <p:spPr bwMode="auto">
          <a:xfrm>
            <a:off x="7136504" y="6039031"/>
            <a:ext cx="2287974" cy="2017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健康码识别</a:t>
            </a:r>
            <a:endParaRPr lang="en-US" altLang="ja-JP" sz="16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119" name="曲线连接符 118">
            <a:extLst>
              <a:ext uri="{FF2B5EF4-FFF2-40B4-BE49-F238E27FC236}">
                <a16:creationId xmlns:a16="http://schemas.microsoft.com/office/drawing/2014/main" id="{2C44AE75-CBB7-C24A-AA26-2E4F8339D7E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8062158" y="4521084"/>
            <a:ext cx="369744" cy="4659"/>
          </a:xfrm>
          <a:prstGeom prst="curvedConnector3">
            <a:avLst/>
          </a:prstGeom>
          <a:solidFill>
            <a:srgbClr val="FF00FF"/>
          </a:solidFill>
          <a:ln w="38100" cap="flat" cmpd="dbl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028084C4-19B8-4044-8BCB-8E40C19047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6" y="818970"/>
            <a:ext cx="2282202" cy="148839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4ADCE1C-C5A7-AD44-B145-3D274A2632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0" y="4591875"/>
            <a:ext cx="2282202" cy="150808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14FFECC-A86B-674F-BCD3-AF3D152E76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3" y="2756343"/>
            <a:ext cx="2320192" cy="1518829"/>
          </a:xfrm>
          <a:prstGeom prst="rect">
            <a:avLst/>
          </a:prstGeom>
        </p:spPr>
      </p:pic>
      <p:sp>
        <p:nvSpPr>
          <p:cNvPr id="35" name="矩形 138">
            <a:extLst>
              <a:ext uri="{FF2B5EF4-FFF2-40B4-BE49-F238E27FC236}">
                <a16:creationId xmlns:a16="http://schemas.microsoft.com/office/drawing/2014/main" id="{C6FA9971-D300-F148-9E7F-36CA12DA4589}"/>
              </a:ext>
            </a:extLst>
          </p:cNvPr>
          <p:cNvSpPr/>
          <p:nvPr/>
        </p:nvSpPr>
        <p:spPr bwMode="auto">
          <a:xfrm>
            <a:off x="344002" y="4173756"/>
            <a:ext cx="2283216" cy="2537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注册界面</a:t>
            </a:r>
            <a:endParaRPr lang="en-US" altLang="ja-JP" sz="16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6" name="矩形 138">
            <a:extLst>
              <a:ext uri="{FF2B5EF4-FFF2-40B4-BE49-F238E27FC236}">
                <a16:creationId xmlns:a16="http://schemas.microsoft.com/office/drawing/2014/main" id="{AB95173F-DC39-A84B-A3A2-A013B6DBC02E}"/>
              </a:ext>
            </a:extLst>
          </p:cNvPr>
          <p:cNvSpPr/>
          <p:nvPr/>
        </p:nvSpPr>
        <p:spPr bwMode="auto">
          <a:xfrm>
            <a:off x="353320" y="2258511"/>
            <a:ext cx="2283218" cy="2375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登录界面</a:t>
            </a:r>
            <a:endParaRPr lang="en-US" altLang="ja-JP" sz="16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7" name="矩形 138">
            <a:extLst>
              <a:ext uri="{FF2B5EF4-FFF2-40B4-BE49-F238E27FC236}">
                <a16:creationId xmlns:a16="http://schemas.microsoft.com/office/drawing/2014/main" id="{2C3D964B-C5D6-5640-A7DD-5DA3593EC969}"/>
              </a:ext>
            </a:extLst>
          </p:cNvPr>
          <p:cNvSpPr/>
          <p:nvPr/>
        </p:nvSpPr>
        <p:spPr bwMode="auto">
          <a:xfrm>
            <a:off x="270527" y="6139918"/>
            <a:ext cx="2287975" cy="1968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录入界面</a:t>
            </a:r>
            <a:endParaRPr lang="en-US" altLang="ja-JP" sz="16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id="{7B94B88F-3523-DF4B-A5B1-207F9FFFFBFA}"/>
              </a:ext>
            </a:extLst>
          </p:cNvPr>
          <p:cNvCxnSpPr>
            <a:cxnSpLocks/>
            <a:endCxn id="32" idx="3"/>
          </p:cNvCxnSpPr>
          <p:nvPr/>
        </p:nvCxnSpPr>
        <p:spPr bwMode="auto">
          <a:xfrm rot="10800000">
            <a:off x="2627218" y="1563166"/>
            <a:ext cx="1835452" cy="876474"/>
          </a:xfrm>
          <a:prstGeom prst="curvedConnector3">
            <a:avLst>
              <a:gd name="adj1" fmla="val 50000"/>
            </a:avLst>
          </a:prstGeom>
          <a:solidFill>
            <a:srgbClr val="FF00FF"/>
          </a:solidFill>
          <a:ln w="38100" cap="flat" cmpd="dbl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B78A29E0-4F66-1541-8A77-A81604B27583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 bwMode="auto">
          <a:xfrm rot="5400000">
            <a:off x="1364796" y="2626210"/>
            <a:ext cx="260266" cy="12700"/>
          </a:xfrm>
          <a:prstGeom prst="curvedConnector3">
            <a:avLst/>
          </a:prstGeom>
          <a:solidFill>
            <a:srgbClr val="FF00FF"/>
          </a:solidFill>
          <a:ln w="38100" cap="flat" cmpd="dbl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27E37098-34E1-2A43-B99E-6FFF550AB860}"/>
              </a:ext>
            </a:extLst>
          </p:cNvPr>
          <p:cNvCxnSpPr>
            <a:cxnSpLocks/>
            <a:endCxn id="33" idx="0"/>
          </p:cNvCxnSpPr>
          <p:nvPr/>
        </p:nvCxnSpPr>
        <p:spPr bwMode="auto">
          <a:xfrm rot="16200000" flipH="1">
            <a:off x="1288216" y="4462690"/>
            <a:ext cx="255482" cy="2888"/>
          </a:xfrm>
          <a:prstGeom prst="curvedConnector3">
            <a:avLst/>
          </a:prstGeom>
          <a:solidFill>
            <a:srgbClr val="FF00FF"/>
          </a:solidFill>
          <a:ln w="38100" cap="flat" cmpd="dbl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2487B3F4-E8F2-BA49-A6F1-706E72C1E9C5}"/>
              </a:ext>
            </a:extLst>
          </p:cNvPr>
          <p:cNvCxnSpPr>
            <a:cxnSpLocks/>
            <a:stCxn id="39" idx="0"/>
          </p:cNvCxnSpPr>
          <p:nvPr/>
        </p:nvCxnSpPr>
        <p:spPr bwMode="auto">
          <a:xfrm rot="5400000" flipH="1" flipV="1">
            <a:off x="4481983" y="3429000"/>
            <a:ext cx="837950" cy="12700"/>
          </a:xfrm>
          <a:prstGeom prst="curvedConnector3">
            <a:avLst>
              <a:gd name="adj1" fmla="val 50000"/>
            </a:avLst>
          </a:prstGeom>
          <a:solidFill>
            <a:srgbClr val="FF00FF"/>
          </a:solidFill>
          <a:ln w="38100" cap="flat" cmpd="dbl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 smtClean="0">
                <a:solidFill>
                  <a:prstClr val="white"/>
                </a:solidFill>
              </a:rPr>
              <a:t>7</a:t>
            </a:fld>
            <a:endParaRPr lang="en-US" altLang="ja-JP">
              <a:solidFill>
                <a:prstClr val="white"/>
              </a:solidFill>
            </a:endParaRPr>
          </a:p>
        </p:txBody>
      </p:sp>
      <p:sp>
        <p:nvSpPr>
          <p:cNvPr id="1048584" name="Text Box 2"/>
          <p:cNvSpPr txBox="1">
            <a:spLocks noChangeArrowheads="1"/>
          </p:cNvSpPr>
          <p:nvPr/>
        </p:nvSpPr>
        <p:spPr bwMode="auto">
          <a:xfrm>
            <a:off x="706581" y="108670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</a:t>
            </a:r>
            <a:r>
              <a:rPr lang="ja-JP" altLang="en-US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及功能介绍</a:t>
            </a:r>
            <a:endParaRPr lang="ja-JP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48585" name="矩形 138"/>
          <p:cNvSpPr/>
          <p:nvPr/>
        </p:nvSpPr>
        <p:spPr bwMode="auto">
          <a:xfrm>
            <a:off x="706581" y="726352"/>
            <a:ext cx="1745674" cy="46164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识别界面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35" y="1249949"/>
            <a:ext cx="7111574" cy="4703274"/>
          </a:xfrm>
          <a:prstGeom prst="rect">
            <a:avLst/>
          </a:prstGeom>
        </p:spPr>
      </p:pic>
      <p:sp>
        <p:nvSpPr>
          <p:cNvPr id="35" name="テキスト ボックス 4">
            <a:extLst>
              <a:ext uri="{FF2B5EF4-FFF2-40B4-BE49-F238E27FC236}">
                <a16:creationId xmlns:a16="http://schemas.microsoft.com/office/drawing/2014/main" id="{5F4392DC-BAEC-2C40-8A8B-CA3351AAC254}"/>
              </a:ext>
            </a:extLst>
          </p:cNvPr>
          <p:cNvSpPr txBox="1"/>
          <p:nvPr/>
        </p:nvSpPr>
        <p:spPr>
          <a:xfrm>
            <a:off x="3164297" y="5134963"/>
            <a:ext cx="3604251" cy="371315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6" name="文本框 32">
            <a:extLst>
              <a:ext uri="{FF2B5EF4-FFF2-40B4-BE49-F238E27FC236}">
                <a16:creationId xmlns:a16="http://schemas.microsoft.com/office/drawing/2014/main" id="{029892E6-E054-CC43-858F-E95B69A8ACD7}"/>
              </a:ext>
            </a:extLst>
          </p:cNvPr>
          <p:cNvSpPr txBox="1"/>
          <p:nvPr/>
        </p:nvSpPr>
        <p:spPr>
          <a:xfrm>
            <a:off x="3174413" y="5590122"/>
            <a:ext cx="3107117" cy="338554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识别成功：提示识别者姓名</a:t>
            </a:r>
          </a:p>
        </p:txBody>
      </p:sp>
      <p:sp>
        <p:nvSpPr>
          <p:cNvPr id="18" name="テキスト ボックス 4">
            <a:extLst>
              <a:ext uri="{FF2B5EF4-FFF2-40B4-BE49-F238E27FC236}">
                <a16:creationId xmlns:a16="http://schemas.microsoft.com/office/drawing/2014/main" id="{66459593-E3CE-F642-B4C7-58045A21C8BD}"/>
              </a:ext>
            </a:extLst>
          </p:cNvPr>
          <p:cNvSpPr txBox="1"/>
          <p:nvPr/>
        </p:nvSpPr>
        <p:spPr>
          <a:xfrm>
            <a:off x="1639054" y="5123321"/>
            <a:ext cx="1094208" cy="371315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9" name="テキスト ボックス 4">
            <a:extLst>
              <a:ext uri="{FF2B5EF4-FFF2-40B4-BE49-F238E27FC236}">
                <a16:creationId xmlns:a16="http://schemas.microsoft.com/office/drawing/2014/main" id="{633EB152-1B3E-7F4E-9EBF-47A36749BAF5}"/>
              </a:ext>
            </a:extLst>
          </p:cNvPr>
          <p:cNvSpPr txBox="1"/>
          <p:nvPr/>
        </p:nvSpPr>
        <p:spPr>
          <a:xfrm>
            <a:off x="7297732" y="5123320"/>
            <a:ext cx="1094208" cy="371315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0" name="文本框 32">
            <a:extLst>
              <a:ext uri="{FF2B5EF4-FFF2-40B4-BE49-F238E27FC236}">
                <a16:creationId xmlns:a16="http://schemas.microsoft.com/office/drawing/2014/main" id="{1CFC258B-A53A-AC42-9EF6-9CCD13B26114}"/>
              </a:ext>
            </a:extLst>
          </p:cNvPr>
          <p:cNvSpPr txBox="1"/>
          <p:nvPr/>
        </p:nvSpPr>
        <p:spPr>
          <a:xfrm>
            <a:off x="632599" y="5556584"/>
            <a:ext cx="1745675" cy="830997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识别按钮：先进行人脸识别，后进行健康码识别</a:t>
            </a:r>
          </a:p>
        </p:txBody>
      </p:sp>
      <p:sp>
        <p:nvSpPr>
          <p:cNvPr id="21" name="文本框 32">
            <a:extLst>
              <a:ext uri="{FF2B5EF4-FFF2-40B4-BE49-F238E27FC236}">
                <a16:creationId xmlns:a16="http://schemas.microsoft.com/office/drawing/2014/main" id="{66A290FC-17B9-C443-8BCD-799C1DFBDD69}"/>
              </a:ext>
            </a:extLst>
          </p:cNvPr>
          <p:cNvSpPr txBox="1"/>
          <p:nvPr/>
        </p:nvSpPr>
        <p:spPr>
          <a:xfrm>
            <a:off x="7615160" y="5570854"/>
            <a:ext cx="1553559" cy="584775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退出按钮：退出到主界面</a:t>
            </a:r>
          </a:p>
        </p:txBody>
      </p:sp>
      <p:sp>
        <p:nvSpPr>
          <p:cNvPr id="22" name="文本框 32">
            <a:extLst>
              <a:ext uri="{FF2B5EF4-FFF2-40B4-BE49-F238E27FC236}">
                <a16:creationId xmlns:a16="http://schemas.microsoft.com/office/drawing/2014/main" id="{5C049831-F717-7644-9643-3C81ABDEA925}"/>
              </a:ext>
            </a:extLst>
          </p:cNvPr>
          <p:cNvSpPr txBox="1"/>
          <p:nvPr/>
        </p:nvSpPr>
        <p:spPr>
          <a:xfrm>
            <a:off x="6193128" y="2447284"/>
            <a:ext cx="1837689" cy="34033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实时显示当时时间</a:t>
            </a:r>
          </a:p>
        </p:txBody>
      </p:sp>
      <p:sp>
        <p:nvSpPr>
          <p:cNvPr id="23" name="テキスト ボックス 4">
            <a:extLst>
              <a:ext uri="{FF2B5EF4-FFF2-40B4-BE49-F238E27FC236}">
                <a16:creationId xmlns:a16="http://schemas.microsoft.com/office/drawing/2014/main" id="{76F4E274-4E2F-1B48-B61A-BEE6998F0AA9}"/>
              </a:ext>
            </a:extLst>
          </p:cNvPr>
          <p:cNvSpPr txBox="1"/>
          <p:nvPr/>
        </p:nvSpPr>
        <p:spPr>
          <a:xfrm>
            <a:off x="4950450" y="1992125"/>
            <a:ext cx="2662160" cy="371315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 smtClean="0">
                <a:solidFill>
                  <a:prstClr val="white"/>
                </a:solidFill>
              </a:rPr>
              <a:t>8</a:t>
            </a:fld>
            <a:endParaRPr lang="en-US" altLang="ja-JP">
              <a:solidFill>
                <a:prstClr val="white"/>
              </a:solidFill>
            </a:endParaRPr>
          </a:p>
        </p:txBody>
      </p:sp>
      <p:sp>
        <p:nvSpPr>
          <p:cNvPr id="1048600" name="Text Box 2"/>
          <p:cNvSpPr txBox="1">
            <a:spLocks noChangeArrowheads="1"/>
          </p:cNvSpPr>
          <p:nvPr/>
        </p:nvSpPr>
        <p:spPr bwMode="auto">
          <a:xfrm>
            <a:off x="706581" y="17751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</a:t>
            </a:r>
            <a:r>
              <a:rPr lang="ja-JP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及功能介绍</a:t>
            </a:r>
            <a:endParaRPr lang="ja-JP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48601" name="矩形 138"/>
          <p:cNvSpPr/>
          <p:nvPr/>
        </p:nvSpPr>
        <p:spPr bwMode="auto">
          <a:xfrm>
            <a:off x="374646" y="793910"/>
            <a:ext cx="3034308" cy="46166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管理员账号注册界面</a:t>
            </a: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48606" name="矩形 32">
            <a:hlinkClick r:id="rId3" action="ppaction://hlinksldjump"/>
          </p:cNvPr>
          <p:cNvSpPr/>
          <p:nvPr/>
        </p:nvSpPr>
        <p:spPr bwMode="auto">
          <a:xfrm>
            <a:off x="8484388" y="5502492"/>
            <a:ext cx="1318138" cy="10312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69" y="1321905"/>
            <a:ext cx="6919815" cy="4518183"/>
          </a:xfrm>
          <a:prstGeom prst="rect">
            <a:avLst/>
          </a:prstGeom>
        </p:spPr>
      </p:pic>
      <p:sp>
        <p:nvSpPr>
          <p:cNvPr id="20" name="テキスト ボックス 4"/>
          <p:cNvSpPr txBox="1">
            <a:spLocks/>
          </p:cNvSpPr>
          <p:nvPr/>
        </p:nvSpPr>
        <p:spPr>
          <a:xfrm>
            <a:off x="3408954" y="2840174"/>
            <a:ext cx="2966387" cy="108578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1" name="直接箭头连接符 21"/>
          <p:cNvCxnSpPr>
            <a:cxnSpLocks/>
            <a:stCxn id="20" idx="3"/>
            <a:endCxn id="23" idx="2"/>
          </p:cNvCxnSpPr>
          <p:nvPr/>
        </p:nvCxnSpPr>
        <p:spPr bwMode="auto">
          <a:xfrm flipV="1">
            <a:off x="6375341" y="2705312"/>
            <a:ext cx="1157364" cy="677754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文本框 32"/>
          <p:cNvSpPr txBox="1"/>
          <p:nvPr/>
        </p:nvSpPr>
        <p:spPr>
          <a:xfrm>
            <a:off x="6049511" y="2366758"/>
            <a:ext cx="2966387" cy="338554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输入账号名、密码和确认密码</a:t>
            </a:r>
          </a:p>
        </p:txBody>
      </p:sp>
      <p:sp>
        <p:nvSpPr>
          <p:cNvPr id="22" name="テキスト ボックス 4">
            <a:extLst>
              <a:ext uri="{FF2B5EF4-FFF2-40B4-BE49-F238E27FC236}">
                <a16:creationId xmlns:a16="http://schemas.microsoft.com/office/drawing/2014/main" id="{B129353D-811F-D842-9309-A5532ADC0DC0}"/>
              </a:ext>
            </a:extLst>
          </p:cNvPr>
          <p:cNvSpPr txBox="1">
            <a:spLocks/>
          </p:cNvSpPr>
          <p:nvPr/>
        </p:nvSpPr>
        <p:spPr>
          <a:xfrm>
            <a:off x="5300200" y="4240467"/>
            <a:ext cx="1075141" cy="527979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4" name="文本框 32">
            <a:extLst>
              <a:ext uri="{FF2B5EF4-FFF2-40B4-BE49-F238E27FC236}">
                <a16:creationId xmlns:a16="http://schemas.microsoft.com/office/drawing/2014/main" id="{3605C9CE-F40D-6043-8BB9-953CEFD7B8FA}"/>
              </a:ext>
            </a:extLst>
          </p:cNvPr>
          <p:cNvSpPr txBox="1"/>
          <p:nvPr/>
        </p:nvSpPr>
        <p:spPr>
          <a:xfrm>
            <a:off x="5837770" y="4796436"/>
            <a:ext cx="1568599" cy="338554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返回到主界面</a:t>
            </a:r>
          </a:p>
        </p:txBody>
      </p:sp>
      <p:sp>
        <p:nvSpPr>
          <p:cNvPr id="25" name="テキスト ボックス 4">
            <a:extLst>
              <a:ext uri="{FF2B5EF4-FFF2-40B4-BE49-F238E27FC236}">
                <a16:creationId xmlns:a16="http://schemas.microsoft.com/office/drawing/2014/main" id="{B239141B-2ED8-0F4D-BDBD-9BAC80ED5DBD}"/>
              </a:ext>
            </a:extLst>
          </p:cNvPr>
          <p:cNvSpPr txBox="1">
            <a:spLocks/>
          </p:cNvSpPr>
          <p:nvPr/>
        </p:nvSpPr>
        <p:spPr>
          <a:xfrm>
            <a:off x="3370981" y="4240467"/>
            <a:ext cx="1075141" cy="527979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6" name="文本框 32">
            <a:extLst>
              <a:ext uri="{FF2B5EF4-FFF2-40B4-BE49-F238E27FC236}">
                <a16:creationId xmlns:a16="http://schemas.microsoft.com/office/drawing/2014/main" id="{4A542F02-7D0E-1242-BE56-512502C0618F}"/>
              </a:ext>
            </a:extLst>
          </p:cNvPr>
          <p:cNvSpPr txBox="1"/>
          <p:nvPr/>
        </p:nvSpPr>
        <p:spPr>
          <a:xfrm>
            <a:off x="2165891" y="4796436"/>
            <a:ext cx="1742660" cy="338554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创建管理员账号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871-5E24-4B88-BB01-B5809DE5557C}" type="slidenum">
              <a:rPr lang="en-US" altLang="ja-JP" smtClean="0">
                <a:solidFill>
                  <a:prstClr val="white"/>
                </a:solidFill>
              </a:rPr>
              <a:t>9</a:t>
            </a:fld>
            <a:endParaRPr lang="en-US" altLang="ja-JP">
              <a:solidFill>
                <a:prstClr val="white"/>
              </a:solidFill>
            </a:endParaRPr>
          </a:p>
        </p:txBody>
      </p:sp>
      <p:sp>
        <p:nvSpPr>
          <p:cNvPr id="1048624" name="Text Box 2"/>
          <p:cNvSpPr txBox="1">
            <a:spLocks noChangeArrowheads="1"/>
          </p:cNvSpPr>
          <p:nvPr/>
        </p:nvSpPr>
        <p:spPr bwMode="auto">
          <a:xfrm>
            <a:off x="706581" y="17751"/>
            <a:ext cx="91890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</a:t>
            </a:r>
            <a:r>
              <a:rPr lang="ja-JP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．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及功能介绍</a:t>
            </a:r>
            <a:endParaRPr lang="ja-JP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48625" name="矩形 138"/>
          <p:cNvSpPr/>
          <p:nvPr/>
        </p:nvSpPr>
        <p:spPr bwMode="auto">
          <a:xfrm>
            <a:off x="457082" y="595418"/>
            <a:ext cx="2801932" cy="47929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旅客信息录入</a:t>
            </a: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1" y="1169425"/>
            <a:ext cx="8112328" cy="5315709"/>
          </a:xfrm>
          <a:prstGeom prst="rect">
            <a:avLst/>
          </a:prstGeom>
        </p:spPr>
      </p:pic>
      <p:sp>
        <p:nvSpPr>
          <p:cNvPr id="28" name="テキスト ボックス 4"/>
          <p:cNvSpPr txBox="1">
            <a:spLocks/>
          </p:cNvSpPr>
          <p:nvPr/>
        </p:nvSpPr>
        <p:spPr>
          <a:xfrm>
            <a:off x="1822974" y="5029200"/>
            <a:ext cx="1370697" cy="111738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6" name="文本框 32">
            <a:extLst>
              <a:ext uri="{FF2B5EF4-FFF2-40B4-BE49-F238E27FC236}">
                <a16:creationId xmlns:a16="http://schemas.microsoft.com/office/drawing/2014/main" id="{065050AC-7651-3747-BA40-C78ACE6A0999}"/>
              </a:ext>
            </a:extLst>
          </p:cNvPr>
          <p:cNvSpPr txBox="1"/>
          <p:nvPr/>
        </p:nvSpPr>
        <p:spPr>
          <a:xfrm>
            <a:off x="1391478" y="6146580"/>
            <a:ext cx="1116844" cy="338554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人脸录入</a:t>
            </a:r>
          </a:p>
        </p:txBody>
      </p:sp>
      <p:sp>
        <p:nvSpPr>
          <p:cNvPr id="22" name="テキスト ボックス 4">
            <a:extLst>
              <a:ext uri="{FF2B5EF4-FFF2-40B4-BE49-F238E27FC236}">
                <a16:creationId xmlns:a16="http://schemas.microsoft.com/office/drawing/2014/main" id="{552E145B-58A9-A547-ACF0-9AC703B7D393}"/>
              </a:ext>
            </a:extLst>
          </p:cNvPr>
          <p:cNvSpPr txBox="1">
            <a:spLocks/>
          </p:cNvSpPr>
          <p:nvPr/>
        </p:nvSpPr>
        <p:spPr>
          <a:xfrm>
            <a:off x="3930397" y="5029200"/>
            <a:ext cx="1370697" cy="111738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3" name="文本框 32">
            <a:extLst>
              <a:ext uri="{FF2B5EF4-FFF2-40B4-BE49-F238E27FC236}">
                <a16:creationId xmlns:a16="http://schemas.microsoft.com/office/drawing/2014/main" id="{0EAA071D-B009-A843-88FB-4CF6588E450B}"/>
              </a:ext>
            </a:extLst>
          </p:cNvPr>
          <p:cNvSpPr txBox="1"/>
          <p:nvPr/>
        </p:nvSpPr>
        <p:spPr>
          <a:xfrm>
            <a:off x="4178953" y="6146580"/>
            <a:ext cx="1635438" cy="338554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健康码名字录入</a:t>
            </a:r>
          </a:p>
        </p:txBody>
      </p:sp>
      <p:sp>
        <p:nvSpPr>
          <p:cNvPr id="24" name="テキスト ボックス 4">
            <a:extLst>
              <a:ext uri="{FF2B5EF4-FFF2-40B4-BE49-F238E27FC236}">
                <a16:creationId xmlns:a16="http://schemas.microsoft.com/office/drawing/2014/main" id="{09A47A5F-D20D-F74B-8A19-2140E8D9B36D}"/>
              </a:ext>
            </a:extLst>
          </p:cNvPr>
          <p:cNvSpPr txBox="1">
            <a:spLocks/>
          </p:cNvSpPr>
          <p:nvPr/>
        </p:nvSpPr>
        <p:spPr>
          <a:xfrm>
            <a:off x="6031418" y="5029200"/>
            <a:ext cx="1370697" cy="111738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5" name="文本框 32">
            <a:extLst>
              <a:ext uri="{FF2B5EF4-FFF2-40B4-BE49-F238E27FC236}">
                <a16:creationId xmlns:a16="http://schemas.microsoft.com/office/drawing/2014/main" id="{C0E33E4D-73C5-F346-A576-ADAEC26D2530}"/>
              </a:ext>
            </a:extLst>
          </p:cNvPr>
          <p:cNvSpPr txBox="1"/>
          <p:nvPr/>
        </p:nvSpPr>
        <p:spPr>
          <a:xfrm>
            <a:off x="6708427" y="6146580"/>
            <a:ext cx="1635438" cy="338554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返回到主界面</a:t>
            </a:r>
          </a:p>
        </p:txBody>
      </p:sp>
      <p:sp>
        <p:nvSpPr>
          <p:cNvPr id="27" name="テキスト ボックス 4">
            <a:extLst>
              <a:ext uri="{FF2B5EF4-FFF2-40B4-BE49-F238E27FC236}">
                <a16:creationId xmlns:a16="http://schemas.microsoft.com/office/drawing/2014/main" id="{22C0A1AB-8D88-4647-A30A-EE4A6150E73D}"/>
              </a:ext>
            </a:extLst>
          </p:cNvPr>
          <p:cNvSpPr txBox="1">
            <a:spLocks/>
          </p:cNvSpPr>
          <p:nvPr/>
        </p:nvSpPr>
        <p:spPr>
          <a:xfrm>
            <a:off x="5301095" y="2741496"/>
            <a:ext cx="2699906" cy="111738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9" name="文本框 32">
            <a:extLst>
              <a:ext uri="{FF2B5EF4-FFF2-40B4-BE49-F238E27FC236}">
                <a16:creationId xmlns:a16="http://schemas.microsoft.com/office/drawing/2014/main" id="{B25A7079-3E72-C548-859D-C75F90100BAC}"/>
              </a:ext>
            </a:extLst>
          </p:cNvPr>
          <p:cNvSpPr txBox="1"/>
          <p:nvPr/>
        </p:nvSpPr>
        <p:spPr>
          <a:xfrm>
            <a:off x="6857515" y="2054771"/>
            <a:ext cx="2699906" cy="348171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输入旅客录入姓名以及分组</a:t>
            </a:r>
          </a:p>
        </p:txBody>
      </p:sp>
      <p:cxnSp>
        <p:nvCxnSpPr>
          <p:cNvPr id="30" name="直接箭头连接符 21">
            <a:extLst>
              <a:ext uri="{FF2B5EF4-FFF2-40B4-BE49-F238E27FC236}">
                <a16:creationId xmlns:a16="http://schemas.microsoft.com/office/drawing/2014/main" id="{F5BBD5F7-95AA-244E-837F-C3861509996B}"/>
              </a:ext>
            </a:extLst>
          </p:cNvPr>
          <p:cNvCxnSpPr>
            <a:cxnSpLocks/>
            <a:endCxn id="29" idx="2"/>
          </p:cNvCxnSpPr>
          <p:nvPr/>
        </p:nvCxnSpPr>
        <p:spPr bwMode="auto">
          <a:xfrm flipV="1">
            <a:off x="8001001" y="2402942"/>
            <a:ext cx="206467" cy="1026058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テキスト ボックス 4">
            <a:extLst>
              <a:ext uri="{FF2B5EF4-FFF2-40B4-BE49-F238E27FC236}">
                <a16:creationId xmlns:a16="http://schemas.microsoft.com/office/drawing/2014/main" id="{1656236E-4EB2-9A4D-8840-1825941274EC}"/>
              </a:ext>
            </a:extLst>
          </p:cNvPr>
          <p:cNvSpPr txBox="1">
            <a:spLocks/>
          </p:cNvSpPr>
          <p:nvPr/>
        </p:nvSpPr>
        <p:spPr>
          <a:xfrm>
            <a:off x="6219336" y="4183248"/>
            <a:ext cx="1635438" cy="470758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16" name="直接箭头连接符 21">
            <a:extLst>
              <a:ext uri="{FF2B5EF4-FFF2-40B4-BE49-F238E27FC236}">
                <a16:creationId xmlns:a16="http://schemas.microsoft.com/office/drawing/2014/main" id="{2CDDBD46-504A-6845-ACB5-E17CF90B5EBE}"/>
              </a:ext>
            </a:extLst>
          </p:cNvPr>
          <p:cNvCxnSpPr>
            <a:cxnSpLocks/>
          </p:cNvCxnSpPr>
          <p:nvPr/>
        </p:nvCxnSpPr>
        <p:spPr bwMode="auto">
          <a:xfrm>
            <a:off x="7854774" y="4314341"/>
            <a:ext cx="352694" cy="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本框 32">
            <a:extLst>
              <a:ext uri="{FF2B5EF4-FFF2-40B4-BE49-F238E27FC236}">
                <a16:creationId xmlns:a16="http://schemas.microsoft.com/office/drawing/2014/main" id="{751352AF-AAD4-A94F-B0F8-E4EACD7152CF}"/>
              </a:ext>
            </a:extLst>
          </p:cNvPr>
          <p:cNvSpPr txBox="1"/>
          <p:nvPr/>
        </p:nvSpPr>
        <p:spPr>
          <a:xfrm>
            <a:off x="8207468" y="4140255"/>
            <a:ext cx="1282744" cy="584775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删除旅客信息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春眠觉晓">
      <a:dk1>
        <a:sysClr val="windowText" lastClr="000000"/>
      </a:dk1>
      <a:lt1>
        <a:sysClr val="window" lastClr="FFFFFF"/>
      </a:lt1>
      <a:dk2>
        <a:srgbClr val="B43731"/>
      </a:dk2>
      <a:lt2>
        <a:srgbClr val="FFFFD2"/>
      </a:lt2>
      <a:accent1>
        <a:srgbClr val="5B8835"/>
      </a:accent1>
      <a:accent2>
        <a:srgbClr val="538BA2"/>
      </a:accent2>
      <a:accent3>
        <a:srgbClr val="876631"/>
      </a:accent3>
      <a:accent4>
        <a:srgbClr val="B49F42"/>
      </a:accent4>
      <a:accent5>
        <a:srgbClr val="CD5C56"/>
      </a:accent5>
      <a:accent6>
        <a:srgbClr val="AB57AF"/>
      </a:accent6>
      <a:hlink>
        <a:srgbClr val="0000FE"/>
      </a:hlink>
      <a:folHlink>
        <a:srgbClr val="81007F"/>
      </a:folHlink>
    </a:clrScheme>
    <a:fontScheme name="標準デザイン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GP創英角ｺﾞｼｯｸUB" pitchFamily="50" charset="-128"/>
            <a:ea typeface="HGP創英角ｺﾞｼｯｸUB" pitchFamily="50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FF"/>
        </a:solidFill>
        <a:ln w="38100" cap="flat" cmpd="dbl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ja-JP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GP創英角ｺﾞｼｯｸUB" pitchFamily="50" charset="-128"/>
            <a:ea typeface="HGP創英角ｺﾞｼｯｸUB" pitchFamily="50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1430</Words>
  <Application>Microsoft Macintosh PowerPoint</Application>
  <PresentationFormat>A4 纸张(210x297 毫米)</PresentationFormat>
  <Paragraphs>248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SimHei</vt:lpstr>
      <vt:lpstr>STFangsong</vt:lpstr>
      <vt:lpstr>楷体</vt:lpstr>
      <vt:lpstr>宋体</vt:lpstr>
      <vt:lpstr>宋体</vt:lpstr>
      <vt:lpstr>Microsoft YaHei</vt:lpstr>
      <vt:lpstr>Arial,BoldItalic</vt:lpstr>
      <vt:lpstr>FangSong</vt:lpstr>
      <vt:lpstr>HGP創英角ｺﾞｼｯｸUB</vt:lpstr>
      <vt:lpstr>Meiryo UI</vt:lpstr>
      <vt:lpstr>ＭＳ Ｐゴシック</vt:lpstr>
      <vt:lpstr>Songti SC</vt:lpstr>
      <vt:lpstr>Arial</vt:lpstr>
      <vt:lpstr>Cambria Math</vt:lpstr>
      <vt:lpstr>Consolas</vt:lpstr>
      <vt:lpstr>Georgia</vt:lpstr>
      <vt:lpstr>Helvetica</vt:lpstr>
      <vt:lpstr>Times New Roman</vt:lpstr>
      <vt:lpstr>Wingdings</vt:lpstr>
      <vt:lpstr>標準デザイン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0</dc:title>
  <dc:creator>張 建波</dc:creator>
  <cp:lastModifiedBy>zxcvv430</cp:lastModifiedBy>
  <cp:revision>785</cp:revision>
  <dcterms:created xsi:type="dcterms:W3CDTF">2002-09-22T23:54:29Z</dcterms:created>
  <dcterms:modified xsi:type="dcterms:W3CDTF">2021-07-23T05:51:53Z</dcterms:modified>
</cp:coreProperties>
</file>